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76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772400" y="4572000"/>
            <a:ext cx="4416552" cy="2286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0515600" y="548640"/>
            <a:ext cx="164592" cy="164592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0789920" y="548640"/>
            <a:ext cx="164592" cy="164592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1064240" y="548640"/>
            <a:ext cx="164592" cy="1645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14400" y="1280160"/>
            <a:ext cx="10058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INTERNAL METHODOLOGY  ·  v0.1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11680"/>
            <a:ext cx="10058400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5800" b="1" i="0">
                <a:solidFill>
                  <a:srgbClr val="FFFFFF"/>
                </a:solidFill>
                <a:latin typeface="Calibri"/>
              </a:rPr>
              <a:t>Proposal Generation
Framework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114800"/>
            <a:ext cx="10058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0" i="1" dirty="0">
                <a:solidFill>
                  <a:srgbClr val="C9D3E3"/>
                </a:solidFill>
                <a:latin typeface="Calibri"/>
              </a:rPr>
              <a:t>How we built the Kingsford BMS proposal — a walkthrough of the agent-driven, tier-based pipeline.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486400"/>
            <a:ext cx="45720" cy="64008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78992" y="5532120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 i="0">
                <a:solidFill>
                  <a:srgbClr val="D97706"/>
                </a:solidFill>
                <a:latin typeface="Calibri"/>
              </a:rPr>
              <a:t>PRESENTED BY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992" y="5779008"/>
            <a:ext cx="4572000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400" b="1" i="0" dirty="0">
                <a:solidFill>
                  <a:srgbClr val="FFFFFF"/>
                </a:solidFill>
                <a:latin typeface="Calibri"/>
              </a:rPr>
              <a:t>Rojel Rivera</a:t>
            </a:r>
            <a:endParaRPr sz="14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5486400"/>
            <a:ext cx="45720" cy="64008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108192" y="5532120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 i="0">
                <a:solidFill>
                  <a:srgbClr val="D97706"/>
                </a:solidFill>
                <a:latin typeface="Calibri"/>
              </a:rPr>
              <a:t>PILOT PROJECT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8192" y="5779008"/>
            <a:ext cx="4572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Kingsford BMS · Megaworld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MC Standards — Mechanical Points List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3371" y="1307592"/>
            <a:ext cx="6544952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0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099" y="1417320"/>
            <a:ext cx="6325496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Megaworld's CONDOTELS BMS standard for mechanical systems — applies as the baseline where the project-specific is silent.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10 / 58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MC Standards — Plumbing Points List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3371" y="1307592"/>
            <a:ext cx="6544952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1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099" y="1417320"/>
            <a:ext cx="6325496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Megaworld's CONDOTELS BMS standard for plumbing — calorifiers, heat pumps, recirculating pumps.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11 / 58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THE PIPELINE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End-to-End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29796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0" i="1">
                <a:solidFill>
                  <a:srgbClr val="7A8699"/>
                </a:solidFill>
                <a:latin typeface="Calibri"/>
              </a:rPr>
              <a:t>Each box is a sub-routine. ◆ marks gates where the team validates before continuing.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11094415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8" name="TextBox 7"/>
          <p:cNvSpPr txBox="1"/>
          <p:nvPr/>
        </p:nvSpPr>
        <p:spPr>
          <a:xfrm>
            <a:off x="777240" y="1755648"/>
            <a:ext cx="10058400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D97706"/>
                </a:solidFill>
                <a:latin typeface="Calibri"/>
              </a:rPr>
              <a:t>TIER 0 — CUSTOMER 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1947672"/>
            <a:ext cx="1097280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FFFFFF"/>
                </a:solidFill>
                <a:latin typeface="Calibri"/>
              </a:rPr>
              <a:t>Scope letter · Points list · Drawings · Standards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46888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1" name="Rectangle 10"/>
          <p:cNvSpPr/>
          <p:nvPr/>
        </p:nvSpPr>
        <p:spPr>
          <a:xfrm>
            <a:off x="548640" y="246888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2" name="Rectangle 11"/>
          <p:cNvSpPr/>
          <p:nvPr/>
        </p:nvSpPr>
        <p:spPr>
          <a:xfrm>
            <a:off x="731520" y="269748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3" name="TextBox 12"/>
          <p:cNvSpPr txBox="1"/>
          <p:nvPr/>
        </p:nvSpPr>
        <p:spPr>
          <a:xfrm>
            <a:off x="731520" y="272491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4440" y="267004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Intake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440" y="297180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88920" y="246888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7" name="Rectangle 16"/>
          <p:cNvSpPr/>
          <p:nvPr/>
        </p:nvSpPr>
        <p:spPr>
          <a:xfrm>
            <a:off x="2788920" y="246888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8" name="Rectangle 17"/>
          <p:cNvSpPr/>
          <p:nvPr/>
        </p:nvSpPr>
        <p:spPr>
          <a:xfrm>
            <a:off x="2971800" y="269748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9" name="TextBox 18"/>
          <p:cNvSpPr txBox="1"/>
          <p:nvPr/>
        </p:nvSpPr>
        <p:spPr>
          <a:xfrm>
            <a:off x="2971800" y="272491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4720" y="267004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Classify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4720" y="297180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29200" y="246888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3" name="Rectangle 22"/>
          <p:cNvSpPr/>
          <p:nvPr/>
        </p:nvSpPr>
        <p:spPr>
          <a:xfrm>
            <a:off x="5029200" y="246888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4" name="Rectangle 23"/>
          <p:cNvSpPr/>
          <p:nvPr/>
        </p:nvSpPr>
        <p:spPr>
          <a:xfrm>
            <a:off x="5212080" y="269748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5" name="TextBox 24"/>
          <p:cNvSpPr txBox="1"/>
          <p:nvPr/>
        </p:nvSpPr>
        <p:spPr>
          <a:xfrm>
            <a:off x="5212080" y="272491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5000" y="267004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Doc Inventory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297180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3408" y="3182112"/>
            <a:ext cx="365760" cy="3607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50" b="1" i="0">
                <a:solidFill>
                  <a:srgbClr val="D97706"/>
                </a:solidFill>
                <a:latin typeface="Calibri"/>
              </a:rPr>
              <a:t>◆ GATE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69480" y="246888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0" name="Rectangle 29"/>
          <p:cNvSpPr/>
          <p:nvPr/>
        </p:nvSpPr>
        <p:spPr>
          <a:xfrm>
            <a:off x="7269480" y="246888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1" name="Rectangle 30"/>
          <p:cNvSpPr/>
          <p:nvPr/>
        </p:nvSpPr>
        <p:spPr>
          <a:xfrm>
            <a:off x="7452360" y="269748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2" name="TextBox 31"/>
          <p:cNvSpPr txBox="1"/>
          <p:nvPr/>
        </p:nvSpPr>
        <p:spPr>
          <a:xfrm>
            <a:off x="7452360" y="272491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5280" y="267004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WBS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55280" y="297180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09760" y="246888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6" name="Rectangle 35"/>
          <p:cNvSpPr/>
          <p:nvPr/>
        </p:nvSpPr>
        <p:spPr>
          <a:xfrm>
            <a:off x="9509760" y="246888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7" name="Rectangle 36"/>
          <p:cNvSpPr/>
          <p:nvPr/>
        </p:nvSpPr>
        <p:spPr>
          <a:xfrm>
            <a:off x="9692640" y="269748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8" name="TextBox 37"/>
          <p:cNvSpPr txBox="1"/>
          <p:nvPr/>
        </p:nvSpPr>
        <p:spPr>
          <a:xfrm>
            <a:off x="9692640" y="272491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5a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95560" y="267004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Working Docs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95560" y="297180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Tiers 1-5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8640" y="370332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2" name="Rectangle 41"/>
          <p:cNvSpPr/>
          <p:nvPr/>
        </p:nvSpPr>
        <p:spPr>
          <a:xfrm>
            <a:off x="548640" y="370332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3" name="Rectangle 42"/>
          <p:cNvSpPr/>
          <p:nvPr/>
        </p:nvSpPr>
        <p:spPr>
          <a:xfrm>
            <a:off x="731520" y="393192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4" name="TextBox 43"/>
          <p:cNvSpPr txBox="1"/>
          <p:nvPr/>
        </p:nvSpPr>
        <p:spPr>
          <a:xfrm>
            <a:off x="731520" y="395935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5b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34440" y="3904488"/>
            <a:ext cx="1344168" cy="6183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Scope Modules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34440" y="420624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788920" y="370332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8" name="Rectangle 47"/>
          <p:cNvSpPr/>
          <p:nvPr/>
        </p:nvSpPr>
        <p:spPr>
          <a:xfrm>
            <a:off x="2788920" y="370332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9" name="Rectangle 48"/>
          <p:cNvSpPr/>
          <p:nvPr/>
        </p:nvSpPr>
        <p:spPr>
          <a:xfrm>
            <a:off x="2971800" y="393192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50" name="TextBox 49"/>
          <p:cNvSpPr txBox="1"/>
          <p:nvPr/>
        </p:nvSpPr>
        <p:spPr>
          <a:xfrm>
            <a:off x="2971800" y="395935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74720" y="390448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BOQ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74720" y="420624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29200" y="370332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54" name="Rectangle 53"/>
          <p:cNvSpPr/>
          <p:nvPr/>
        </p:nvSpPr>
        <p:spPr>
          <a:xfrm>
            <a:off x="5029200" y="370332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55" name="Rectangle 54"/>
          <p:cNvSpPr/>
          <p:nvPr/>
        </p:nvSpPr>
        <p:spPr>
          <a:xfrm>
            <a:off x="5212080" y="393192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56" name="TextBox 55"/>
          <p:cNvSpPr txBox="1"/>
          <p:nvPr/>
        </p:nvSpPr>
        <p:spPr>
          <a:xfrm>
            <a:off x="5212080" y="395935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390448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Assumptions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420624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269480" y="370332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60" name="Rectangle 59"/>
          <p:cNvSpPr/>
          <p:nvPr/>
        </p:nvSpPr>
        <p:spPr>
          <a:xfrm>
            <a:off x="7269480" y="370332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61" name="Rectangle 60"/>
          <p:cNvSpPr/>
          <p:nvPr/>
        </p:nvSpPr>
        <p:spPr>
          <a:xfrm>
            <a:off x="7452360" y="393192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62" name="TextBox 61"/>
          <p:cNvSpPr txBox="1"/>
          <p:nvPr/>
        </p:nvSpPr>
        <p:spPr>
          <a:xfrm>
            <a:off x="7452360" y="395935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55280" y="390448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RFI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55280" y="420624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33688" y="4416552"/>
            <a:ext cx="365760" cy="3607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50" b="1" i="0">
                <a:solidFill>
                  <a:srgbClr val="D97706"/>
                </a:solidFill>
                <a:latin typeface="Calibri"/>
              </a:rPr>
              <a:t>◆ GATE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509760" y="3703320"/>
            <a:ext cx="2121408" cy="105156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67" name="Rectangle 66"/>
          <p:cNvSpPr/>
          <p:nvPr/>
        </p:nvSpPr>
        <p:spPr>
          <a:xfrm>
            <a:off x="9509760" y="3703320"/>
            <a:ext cx="2121408" cy="9144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68" name="Rectangle 67"/>
          <p:cNvSpPr/>
          <p:nvPr/>
        </p:nvSpPr>
        <p:spPr>
          <a:xfrm>
            <a:off x="9692640" y="3931920"/>
            <a:ext cx="41148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69" name="TextBox 68"/>
          <p:cNvSpPr txBox="1"/>
          <p:nvPr/>
        </p:nvSpPr>
        <p:spPr>
          <a:xfrm>
            <a:off x="9692640" y="3959352"/>
            <a:ext cx="4114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195560" y="3904488"/>
            <a:ext cx="1344168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RFQ Package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195560" y="4206240"/>
            <a:ext cx="1344168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7A8699"/>
                </a:solidFill>
                <a:latin typeface="Calibri"/>
              </a:rPr>
              <a:t>Tier 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48640" y="4937760"/>
            <a:ext cx="2121408" cy="77724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73" name="TextBox 72"/>
          <p:cNvSpPr txBox="1"/>
          <p:nvPr/>
        </p:nvSpPr>
        <p:spPr>
          <a:xfrm>
            <a:off x="731520" y="5001768"/>
            <a:ext cx="41148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34440" y="4983480"/>
            <a:ext cx="182880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FFFFFF"/>
                </a:solidFill>
                <a:latin typeface="Calibri"/>
              </a:rPr>
              <a:t>Proposal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34440" y="5303520"/>
            <a:ext cx="182880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1">
                <a:solidFill>
                  <a:srgbClr val="FFFFFF"/>
                </a:solidFill>
                <a:latin typeface="Calibri"/>
              </a:rPr>
              <a:t>Tier 7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2743200" y="5102352"/>
            <a:ext cx="548640" cy="457200"/>
          </a:xfrm>
          <a:prstGeom prst="rightArrow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77" name="Rectangle 76"/>
          <p:cNvSpPr/>
          <p:nvPr/>
        </p:nvSpPr>
        <p:spPr>
          <a:xfrm>
            <a:off x="3383280" y="4937760"/>
            <a:ext cx="8259775" cy="77724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78" name="TextBox 77"/>
          <p:cNvSpPr txBox="1"/>
          <p:nvPr/>
        </p:nvSpPr>
        <p:spPr>
          <a:xfrm>
            <a:off x="3566160" y="4983480"/>
            <a:ext cx="1005840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 dirty="0">
                <a:solidFill>
                  <a:srgbClr val="D97706"/>
                </a:solidFill>
                <a:latin typeface="Calibri"/>
              </a:rPr>
              <a:t>TIER 8 — FINAL RENDERED DELIVERABLES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66160" y="5266944"/>
            <a:ext cx="10058400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FFFFFF"/>
                </a:solidFill>
                <a:latin typeface="Calibri"/>
              </a:rPr>
              <a:t>PDF · DOCX · Excel · PPTX · 13 customer-ready files from one command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81" name="TextBox 8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12 / 58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The agent's first interpretation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Documents produced directly from customer inputs — what the agent understands the project to be.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13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Project Requirement Brief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4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Generated from Tier 0 customer enquiry letter + supporting docs. The agent's parsed understanding of who, what, and where.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14 / 58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Project Classification (with triangulation evidence)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5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Discipline × stage tagging. Note the triangulation table: technical-document evidence (Construction Bulletins) overrides the cover letter's 'rehabilitation' wording.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15 / 58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A1 I/O List — the foundation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6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Translated from BMS Points list + MC Standards into our standard YAML schema. 716 points; every row cites its source. Most downstream documents read from this.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16 / 58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The engineering basis begins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WBS, applicability matrix, and the first round of derived working documents.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17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Working Documents Applicability Matrix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8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The agent's check-and-translate-and-generate plan. R/N-A × CP/AG/CP+AG marking for all 17 working-doc types.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18 / 58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Work Breakdown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19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94 leaves across 7 lifecycle-phase branches (PM, Supply, Install, Programming, T&amp;C, Training, Optional). Each leaf cites a module template.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19 / 58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WALKTHROUGH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232" y="146304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7" name="TextBox 6"/>
          <p:cNvSpPr txBox="1"/>
          <p:nvPr/>
        </p:nvSpPr>
        <p:spPr>
          <a:xfrm>
            <a:off x="713232" y="152704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312" y="143560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The Challenge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312" y="170992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 dirty="0">
                <a:solidFill>
                  <a:srgbClr val="7A8699"/>
                </a:solidFill>
                <a:latin typeface="Calibri"/>
              </a:rPr>
              <a:t>Why we needed a new approach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3232" y="219456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1" name="TextBox 10"/>
          <p:cNvSpPr txBox="1"/>
          <p:nvPr/>
        </p:nvSpPr>
        <p:spPr>
          <a:xfrm>
            <a:off x="713232" y="225856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3312" y="216712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The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3312" y="244144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A structured, agent-driven framework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3232" y="292608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5" name="TextBox 14"/>
          <p:cNvSpPr txBox="1"/>
          <p:nvPr/>
        </p:nvSpPr>
        <p:spPr>
          <a:xfrm>
            <a:off x="713232" y="299008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3312" y="289864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Tier 0 — Customer Inputs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3312" y="317296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What we received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3232" y="365760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9" name="TextBox 18"/>
          <p:cNvSpPr txBox="1"/>
          <p:nvPr/>
        </p:nvSpPr>
        <p:spPr>
          <a:xfrm>
            <a:off x="713232" y="372160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3312" y="363016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End-to-End Flow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3312" y="390448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The 10-phase sub-routine pipeline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3232" y="438912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3" name="TextBox 22"/>
          <p:cNvSpPr txBox="1"/>
          <p:nvPr/>
        </p:nvSpPr>
        <p:spPr>
          <a:xfrm>
            <a:off x="713232" y="445312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3312" y="436168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Tiers 1–4 — Working Documents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3312" y="463600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Agent interpretation → engineering basis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3232" y="512064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7" name="TextBox 26"/>
          <p:cNvSpPr txBox="1"/>
          <p:nvPr/>
        </p:nvSpPr>
        <p:spPr>
          <a:xfrm>
            <a:off x="713232" y="518464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3312" y="509320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Tiers 6–8 — Costed BOQ &amp; Deliverables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3312" y="536752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From line items to final files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91072" y="146304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1" name="TextBox 30"/>
          <p:cNvSpPr txBox="1"/>
          <p:nvPr/>
        </p:nvSpPr>
        <p:spPr>
          <a:xfrm>
            <a:off x="6291072" y="152704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1152" y="143560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Design Principles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1152" y="170992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Why the framework holds together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91072" y="219456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5" name="TextBox 34"/>
          <p:cNvSpPr txBox="1"/>
          <p:nvPr/>
        </p:nvSpPr>
        <p:spPr>
          <a:xfrm>
            <a:off x="6291072" y="225856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1152" y="216712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Quality, Trust &amp; Audit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1152" y="244144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Transparency and traceability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91072" y="292608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9" name="TextBox 38"/>
          <p:cNvSpPr txBox="1"/>
          <p:nvPr/>
        </p:nvSpPr>
        <p:spPr>
          <a:xfrm>
            <a:off x="6291072" y="299008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31152" y="289864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Time Savings &amp; Pilot Results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1152" y="317296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Before vs. after, Kingsford metrics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91072" y="365760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3" name="TextBox 42"/>
          <p:cNvSpPr txBox="1"/>
          <p:nvPr/>
        </p:nvSpPr>
        <p:spPr>
          <a:xfrm>
            <a:off x="6291072" y="372160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31152" y="363016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v0 → Vision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1152" y="390448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Per-customer × per-discipline tracks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91072" y="4389120"/>
            <a:ext cx="502920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47" name="TextBox 46"/>
          <p:cNvSpPr txBox="1"/>
          <p:nvPr/>
        </p:nvSpPr>
        <p:spPr>
          <a:xfrm>
            <a:off x="6291072" y="4453128"/>
            <a:ext cx="502920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alibri"/>
              </a:rPr>
              <a:t>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1152" y="4361688"/>
            <a:ext cx="475488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Next Steps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1152" y="4636008"/>
            <a:ext cx="4754880" cy="19992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What we're asking the team to do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02 / 58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A2 — Equipment Takeoff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0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Auto-derived from A1: 135 equipment instances grouped by class, location, panel, and primary supplier.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20 / 58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A4 — Panel Schedule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1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Auto-derived from A1: 18 BMS panels with I/O density, controller estimate, and power consumption.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21 / 58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C1 — Contractor / Owner Matrix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2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Auto-derived from A1: per-equipment-class supplier responsibility — BMS / ME / EE / Equipment Supplier / Owner — with I/O counts.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22 / 58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Derived working documents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Cable schedule, network architecture, commissioning inventory — built on Tier 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23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A3 — Cable Schedule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4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Auto-derived from A1+A2+A4 with cable-length assumption A-001. 200 cable runs; 6,810 m total.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24 / 58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A5 — Network Architecture (working doc)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5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Hand-curated topology and switch schedule. 1 core + 6 edge switches, OM3 fiber backbone, flat /24 IP plan.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25 / 58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15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A5 — Network Architecture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Auto-rendered from the A5 mermaid block. Star-and-tree centred on the core switch; riser fiber to per-floor edge switches; BACnet/IP equipment direct to the floor switch. Single horizontal output used for both proposal PDF and slides.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26 / 58</a:t>
            </a:r>
          </a:p>
        </p:txBody>
      </p:sp>
      <p:pic>
        <p:nvPicPr>
          <p:cNvPr id="7" name="Picture 6" descr="A5-network.png">
            <a:extLst>
              <a:ext uri="{FF2B5EF4-FFF2-40B4-BE49-F238E27FC236}">
                <a16:creationId xmlns:a16="http://schemas.microsoft.com/office/drawing/2014/main" id="{91B26C5C-36E2-1949-38CE-D0386D99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33410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B3 — Commissioning Point Inventory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7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307592"/>
            <a:ext cx="10789920" cy="60693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90007" y="6263640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Auto-derived from A1+A2: every physical I/O for P2P, every equipment for functional tests, plus 8 cross-system integrated sequences. 313 hours of T&amp;C.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27 / 58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Integrated outputs and scope modules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Manpower, schedule, risks, and the 11 scope-module instances.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28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B4 — Installation Manhour Takeoff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29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4" y="1444752"/>
            <a:ext cx="11759032" cy="6614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Auto-derived from A2+A3+A4 using standard production rates. 3,336 hours installation labor; 417 person-days.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29 / 58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THE CHALLENGE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Proposals took too long, and quality was inconsistent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C13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C1302E"/>
                </a:solidFill>
                <a:latin typeface="Calibri"/>
              </a:rPr>
              <a:t>Pain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37995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2000" b="1" dirty="0">
                <a:solidFill>
                  <a:srgbClr val="C1302E"/>
                </a:solidFill>
                <a:latin typeface="Calibri"/>
              </a:rPr>
              <a:t>▸  </a:t>
            </a:r>
            <a:r>
              <a:rPr sz="2000" dirty="0">
                <a:solidFill>
                  <a:srgbClr val="3F4E66"/>
                </a:solidFill>
                <a:latin typeface="Calibri"/>
              </a:rPr>
              <a:t>Proposal preparation took 2–3 weeks per project, repeating much of the same work.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2000" b="1" dirty="0">
                <a:solidFill>
                  <a:srgbClr val="C1302E"/>
                </a:solidFill>
                <a:latin typeface="Calibri"/>
              </a:rPr>
              <a:t>▸  </a:t>
            </a:r>
            <a:r>
              <a:rPr sz="2000" dirty="0">
                <a:solidFill>
                  <a:srgbClr val="3F4E66"/>
                </a:solidFill>
                <a:latin typeface="Calibri"/>
              </a:rPr>
              <a:t>Each estimator started from scratch, often with different assumptions.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2000" b="1" dirty="0">
                <a:solidFill>
                  <a:srgbClr val="C1302E"/>
                </a:solidFill>
                <a:latin typeface="Calibri"/>
              </a:rPr>
              <a:t>▸  </a:t>
            </a:r>
            <a:r>
              <a:rPr sz="2000" dirty="0">
                <a:solidFill>
                  <a:srgbClr val="3F4E66"/>
                </a:solidFill>
                <a:latin typeface="Calibri"/>
              </a:rPr>
              <a:t>Junior staff had no structured framework to learn from.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2000" b="1" dirty="0">
                <a:solidFill>
                  <a:srgbClr val="C1302E"/>
                </a:solidFill>
                <a:latin typeface="Calibri"/>
              </a:rPr>
              <a:t>▸  </a:t>
            </a:r>
            <a:r>
              <a:rPr sz="2000" dirty="0">
                <a:solidFill>
                  <a:srgbClr val="3F4E66"/>
                </a:solidFill>
                <a:latin typeface="Calibri"/>
              </a:rPr>
              <a:t>Customer asks 'where did this number come from?' — answer required digging through emails.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B46002"/>
                </a:solidFill>
                <a:latin typeface="Calibri"/>
              </a:rPr>
              <a:t>Hidden costs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3993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2000" b="1">
                <a:solidFill>
                  <a:srgbClr val="B46002"/>
                </a:solidFill>
                <a:latin typeface="Calibri"/>
              </a:rPr>
              <a:t>▸  </a:t>
            </a:r>
            <a:r>
              <a:rPr sz="2000">
                <a:solidFill>
                  <a:srgbClr val="3F4E66"/>
                </a:solidFill>
                <a:latin typeface="Calibri"/>
              </a:rPr>
              <a:t>No clear inventory of what we'd assumed vs. confirmed.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2000" b="1">
                <a:solidFill>
                  <a:srgbClr val="B46002"/>
                </a:solidFill>
                <a:latin typeface="Calibri"/>
              </a:rPr>
              <a:t>▸  </a:t>
            </a:r>
            <a:r>
              <a:rPr sz="2000">
                <a:solidFill>
                  <a:srgbClr val="3F4E66"/>
                </a:solidFill>
                <a:latin typeface="Calibri"/>
              </a:rPr>
              <a:t>Schedule estimates didn't reconcile with manpower didn't reconcile with cost.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2000" b="1">
                <a:solidFill>
                  <a:srgbClr val="B46002"/>
                </a:solidFill>
                <a:latin typeface="Calibri"/>
              </a:rPr>
              <a:t>▸  </a:t>
            </a:r>
            <a:r>
              <a:rPr sz="2000">
                <a:solidFill>
                  <a:srgbClr val="3F4E66"/>
                </a:solidFill>
                <a:latin typeface="Calibri"/>
              </a:rPr>
              <a:t>Each new project forgot the lessons of the last.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2000" b="1">
                <a:solidFill>
                  <a:srgbClr val="B46002"/>
                </a:solidFill>
                <a:latin typeface="Calibri"/>
              </a:rPr>
              <a:t>▸  </a:t>
            </a:r>
            <a:r>
              <a:rPr sz="2000">
                <a:solidFill>
                  <a:srgbClr val="3F4E66"/>
                </a:solidFill>
                <a:latin typeface="Calibri"/>
              </a:rPr>
              <a:t>Customer clarifications were missed, ad-hoc, or sent late.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03 / 58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Scope Module Instance — Controller Panels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30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89" y="1099392"/>
            <a:ext cx="10318805" cy="5804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819099" y="649329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 dirty="0">
                <a:solidFill>
                  <a:srgbClr val="3F4E66"/>
                </a:solidFill>
                <a:latin typeface="Calibri"/>
              </a:rPr>
              <a:t>One of 11 scope modules instantiated for Kingsford. Module template + project-specific parameters → BOQ-ready line items.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30 / 58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D1 — Project Schedule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31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5" y="1216152"/>
            <a:ext cx="10917854" cy="6141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31 / 58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D1 — Project Schedule (visual Gantt)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7856" y="1307592"/>
            <a:ext cx="5495982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32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49" y="1039629"/>
            <a:ext cx="7438766" cy="541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23137" y="627735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 dirty="0">
                <a:solidFill>
                  <a:srgbClr val="3F4E66"/>
                </a:solidFill>
                <a:latin typeface="Calibri"/>
              </a:rPr>
              <a:t>Auto-generated from the D1 schedule. Sections </a:t>
            </a:r>
            <a:r>
              <a:rPr sz="1150" b="0" i="1" dirty="0" err="1">
                <a:solidFill>
                  <a:srgbClr val="3F4E66"/>
                </a:solidFill>
                <a:latin typeface="Calibri"/>
              </a:rPr>
              <a:t>colour</a:t>
            </a:r>
            <a:r>
              <a:rPr sz="1150" b="0" i="1" dirty="0">
                <a:solidFill>
                  <a:srgbClr val="3F4E66"/>
                </a:solidFill>
                <a:latin typeface="Calibri"/>
              </a:rPr>
              <a:t>-coded by lifecycle phase; milestones shown as diamonds.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32 / 58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Bill of Quantities — the costed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86 line items aggregated from working docs + pricing rate library — PHP 21.98 M grand total.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33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Bill of Quantities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34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09" y="1145157"/>
            <a:ext cx="10156165" cy="5712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80160" y="6441948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 dirty="0">
                <a:solidFill>
                  <a:srgbClr val="3F4E66"/>
                </a:solidFill>
                <a:latin typeface="Calibri"/>
              </a:rPr>
              <a:t>Mechanical aggregation: the BOQ generator reads working docs A1–B4 and applies the pricing rate library. Every line cites its source.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34 / 58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Customer-facing synthesis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The proposal narrative + supplier RFQ package.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35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Customer Proposal Draft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36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16" y="1188720"/>
            <a:ext cx="9979152" cy="5613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36 / 58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Final rendered deliverables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13 customer-ready files produced from a single command.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37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 — DELIVERABLES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Final Rendered Deliverables Package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Mechanical helpers render Tier 7 markdown / YAML into PDF · DOCX · Excel · PPTX.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4992486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810512"/>
            <a:ext cx="4626726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File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1126" y="1691640"/>
            <a:ext cx="1996994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724006" y="1810512"/>
            <a:ext cx="1631234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Format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38120" y="1691640"/>
            <a:ext cx="1664162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721000" y="1810512"/>
            <a:ext cx="129840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Size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02282" y="1691640"/>
            <a:ext cx="2440771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385162" y="1810512"/>
            <a:ext cx="2075011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Pages / Sheets / Slides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2148840"/>
            <a:ext cx="11094415" cy="329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31520" y="2221992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01 — Initial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006" y="2221992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C1302E"/>
                </a:solidFill>
                <a:latin typeface="Calibri"/>
              </a:rPr>
              <a:t>PDF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21000" y="2221992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80 KB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5162" y="2221992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7 pages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2478024"/>
            <a:ext cx="11094415" cy="329184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31520" y="2551176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02 — Proposal Draft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4006" y="2551176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C1302E"/>
                </a:solidFill>
                <a:latin typeface="Calibri"/>
              </a:rPr>
              <a:t>PDF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1000" y="2551176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239 KB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85162" y="2551176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30 pages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2807208"/>
            <a:ext cx="11094415" cy="329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31520" y="2880360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03 — BOQ (Bill of Quantities)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4006" y="2880360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0E9F6E"/>
                </a:solidFill>
                <a:latin typeface="Calibri"/>
              </a:rPr>
              <a:t>Excel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21000" y="2880360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29 KB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85162" y="2880360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11 sheets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3136392"/>
            <a:ext cx="11094415" cy="329184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731520" y="3209544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04 — A1 I/O List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4006" y="3209544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0E9F6E"/>
                </a:solidFill>
                <a:latin typeface="Calibri"/>
              </a:rPr>
              <a:t>Excel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21000" y="3209544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51 KB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85162" y="3209544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2 sheets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" y="3465576"/>
            <a:ext cx="11094415" cy="329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731520" y="3538728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05 — A2 Equipment Takeoff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006" y="3538728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0E9F6E"/>
                </a:solidFill>
                <a:latin typeface="Calibri"/>
              </a:rPr>
              <a:t>Excel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21000" y="3538728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18 KB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85162" y="3538728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2 sheets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8640" y="3794760"/>
            <a:ext cx="11094415" cy="329184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731520" y="3867912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06 — A3 Cable Schedule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24006" y="3867912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0E9F6E"/>
                </a:solidFill>
                <a:latin typeface="Calibri"/>
              </a:rPr>
              <a:t>Excel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21000" y="3867912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20 KB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85162" y="3867912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4 sheets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640" y="4123944"/>
            <a:ext cx="11094415" cy="329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731520" y="4197096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07 — A4 Panel Schedule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4006" y="4197096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0E9F6E"/>
                </a:solidFill>
                <a:latin typeface="Calibri"/>
              </a:rPr>
              <a:t>Excel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21000" y="4197096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10 KB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85162" y="4197096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3 sheets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8640" y="4453128"/>
            <a:ext cx="11094415" cy="329184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731520" y="4526280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08 — Open Items / RFI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24006" y="4526280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E4D7B"/>
                </a:solidFill>
                <a:latin typeface="Calibri"/>
              </a:rPr>
              <a:t>Word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21000" y="4526280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15 KB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85162" y="4526280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—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640" y="4782312"/>
            <a:ext cx="11094415" cy="329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731520" y="4855464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09 — Stated Assumptions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24006" y="4855464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E4D7B"/>
                </a:solidFill>
                <a:latin typeface="Calibri"/>
              </a:rPr>
              <a:t>Word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21000" y="4855464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16 KB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85162" y="4855464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—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8640" y="5111496"/>
            <a:ext cx="11094415" cy="329184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731520" y="5184648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10 — Proposal (Comprehensive)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24006" y="5184648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C1302E"/>
                </a:solidFill>
                <a:latin typeface="Calibri"/>
              </a:rPr>
              <a:t>PDF + DOCX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21000" y="5184648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1.5 MB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385162" y="5184648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92 pages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8640" y="5440680"/>
            <a:ext cx="11094415" cy="3291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731520" y="5513832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11 — Customer Proposal Presentation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24006" y="5513832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B46002"/>
                </a:solidFill>
                <a:latin typeface="Calibri"/>
              </a:rPr>
              <a:t>PowerPoint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21000" y="5513832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74 KB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385162" y="5513832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31 slides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48640" y="5769864"/>
            <a:ext cx="11094415" cy="329184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731520" y="5843016"/>
            <a:ext cx="4626726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1A2332"/>
                </a:solidFill>
                <a:latin typeface="Calibri"/>
              </a:rPr>
              <a:t>12 — Internal Methodology Presentation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24006" y="5843016"/>
            <a:ext cx="1631234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1" i="0">
                <a:solidFill>
                  <a:srgbClr val="B46002"/>
                </a:solidFill>
                <a:latin typeface="Calibri"/>
              </a:rPr>
              <a:t>PowerPoint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21000" y="5843016"/>
            <a:ext cx="1298402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70 KB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85162" y="5843016"/>
            <a:ext cx="2075011" cy="2834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3F4E66"/>
                </a:solidFill>
                <a:latin typeface="Calibri"/>
              </a:rPr>
              <a:t>this deck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48640" y="1691640"/>
            <a:ext cx="11094415" cy="4407408"/>
          </a:xfrm>
          <a:prstGeom prst="rect">
            <a:avLst/>
          </a:prstGeom>
          <a:noFill/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38 / 58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BOQ — Section Subtotals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39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The Excel file the team opens. Multi-sheet workbook — Summary, Section Subtotals, All Line Items, per-WBS sheets, RFQ Required filter. PHP 21.98 M grand total.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39 / 58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THE 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Structured, agent-driven, tier-based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Each step is a sub-routine the AI agent follows; documents flow in tiers.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10047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ectangle 7"/>
          <p:cNvSpPr/>
          <p:nvPr/>
        </p:nvSpPr>
        <p:spPr>
          <a:xfrm>
            <a:off x="731520" y="187452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731520" y="1938528"/>
            <a:ext cx="640080" cy="3997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 i="0">
                <a:solidFill>
                  <a:srgbClr val="D97706"/>
                </a:solidFill>
                <a:latin typeface="Calibri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8760" y="1856232"/>
            <a:ext cx="431276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Two-layer separation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760" y="2258568"/>
            <a:ext cx="4312767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A reusable Master Playbook (sub-routines / agent instructions) plus a per-project workspace (working files).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3007" y="1691640"/>
            <a:ext cx="5410047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3" name="Rectangle 12"/>
          <p:cNvSpPr/>
          <p:nvPr/>
        </p:nvSpPr>
        <p:spPr>
          <a:xfrm>
            <a:off x="6415887" y="187452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4" name="TextBox 13"/>
          <p:cNvSpPr txBox="1"/>
          <p:nvPr/>
        </p:nvSpPr>
        <p:spPr>
          <a:xfrm>
            <a:off x="6415887" y="1938528"/>
            <a:ext cx="640080" cy="3997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 i="0">
                <a:solidFill>
                  <a:srgbClr val="D97706"/>
                </a:solidFill>
                <a:latin typeface="Calibri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3127" y="1856232"/>
            <a:ext cx="431276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10 sequential phases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3127" y="2258568"/>
            <a:ext cx="4312767" cy="26552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Sub-routines cover everything from intake to deliverables.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3270504"/>
            <a:ext cx="5410047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8" name="Rectangle 17"/>
          <p:cNvSpPr/>
          <p:nvPr/>
        </p:nvSpPr>
        <p:spPr>
          <a:xfrm>
            <a:off x="731520" y="3453384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9" name="TextBox 18"/>
          <p:cNvSpPr txBox="1"/>
          <p:nvPr/>
        </p:nvSpPr>
        <p:spPr>
          <a:xfrm>
            <a:off x="731520" y="3517392"/>
            <a:ext cx="640080" cy="3997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 i="0">
                <a:solidFill>
                  <a:srgbClr val="D97706"/>
                </a:solidFill>
                <a:latin typeface="Calibri"/>
              </a:rPr>
              <a:t>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8760" y="3435096"/>
            <a:ext cx="431276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Tier-based document organization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8760" y="3837432"/>
            <a:ext cx="4312767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Tier 0 = customer inputs. Each generated tier reads only from lower tiers — strict DAG, no circular references.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3007" y="3270504"/>
            <a:ext cx="5410047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3" name="Rectangle 22"/>
          <p:cNvSpPr/>
          <p:nvPr/>
        </p:nvSpPr>
        <p:spPr>
          <a:xfrm>
            <a:off x="6415887" y="3453384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4" name="TextBox 23"/>
          <p:cNvSpPr txBox="1"/>
          <p:nvPr/>
        </p:nvSpPr>
        <p:spPr>
          <a:xfrm>
            <a:off x="6415887" y="3517392"/>
            <a:ext cx="640080" cy="3997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 i="0">
                <a:solidFill>
                  <a:srgbClr val="D97706"/>
                </a:solidFill>
                <a:latin typeface="Calibri"/>
              </a:rPr>
              <a:t>04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3127" y="3435096"/>
            <a:ext cx="431276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Working documents capture the basis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3127" y="3837432"/>
            <a:ext cx="4312767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Each tier exposes the engineering basis behind its numbers.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" y="4849368"/>
            <a:ext cx="5410047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731520" y="5032248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9" name="TextBox 28"/>
          <p:cNvSpPr txBox="1"/>
          <p:nvPr/>
        </p:nvSpPr>
        <p:spPr>
          <a:xfrm>
            <a:off x="731520" y="5096256"/>
            <a:ext cx="640080" cy="3997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 i="0">
                <a:solidFill>
                  <a:srgbClr val="D97706"/>
                </a:solidFill>
                <a:latin typeface="Calibri"/>
              </a:rPr>
              <a:t>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08760" y="5013960"/>
            <a:ext cx="431276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Mechanical + adaptive split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8760" y="5416296"/>
            <a:ext cx="4312767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Helpers handle data aggregation between standardized formats; engineering judgment stays in agent instructions.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33007" y="4849368"/>
            <a:ext cx="5410047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6415887" y="5032248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4" name="TextBox 33"/>
          <p:cNvSpPr txBox="1"/>
          <p:nvPr/>
        </p:nvSpPr>
        <p:spPr>
          <a:xfrm>
            <a:off x="6415887" y="5096256"/>
            <a:ext cx="640080" cy="3997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 i="0">
                <a:solidFill>
                  <a:srgbClr val="D97706"/>
                </a:solidFill>
                <a:latin typeface="Calibri"/>
              </a:rPr>
              <a:t>06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3127" y="5013960"/>
            <a:ext cx="431276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Standard formats are the contract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3127" y="5416296"/>
            <a:ext cx="4312767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Canonical YAML schemas are what let the pipeline stay deterministic.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04 / 58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BOQ — All Line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40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86 costed line items, WBS-grouped, RFQ-flagged. Every quantity traces to a working doc; every rate to the pricing rate library.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40 / 58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A1 — I/O List (Excel)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41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716 points across HVAC / plumbing / electrical, with system / equipment / location / panel / point description / type / source.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41 / 58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A3 — Cable Schedule (Excel)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42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200 cables, 6,810 m total. From / To / cable type / length / source — sortable, filterable by panel / floor.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42 / 58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A3 — Audit Workbook (Principle F)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43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Per-cable Detail with status-coloured cells (green / red / yellow / grey) — auto-filter so the team can isolate unverified rows for site walkthroughs.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43 / 58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Comprehensive Proposal — PDF cover 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297" y="1307592"/>
            <a:ext cx="3187099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44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25" y="1417320"/>
            <a:ext cx="2967643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The customer-facing PDF (~92 pages): cover letter, executive summary, technical proposal, schedule, commercial summary, stated assumptions, inclusions/exclusions.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44 / 58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PRINCIPLES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Why the framework holds together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Five design principles that govern every project.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45 / 58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Design Principles A–F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0" i="1">
                <a:solidFill>
                  <a:srgbClr val="7A8699"/>
                </a:solidFill>
                <a:latin typeface="Calibri"/>
              </a:rPr>
              <a:t>These principles govern when to extend the framework and what to keep adaptive.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3515258" cy="224028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9" name="TextBox 8"/>
          <p:cNvSpPr txBox="1"/>
          <p:nvPr/>
        </p:nvSpPr>
        <p:spPr>
          <a:xfrm>
            <a:off x="548640" y="1746504"/>
            <a:ext cx="640080" cy="599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D97706"/>
                </a:solidFill>
                <a:latin typeface="Calibri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880" y="1828800"/>
            <a:ext cx="2600858" cy="9750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Mechanical helpers operate only on standardized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2743200"/>
            <a:ext cx="3058058" cy="968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Customer-document interpretation stays adaptive — in agent instructions.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8218" y="1691640"/>
            <a:ext cx="3515258" cy="224028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3" name="Rectangle 12"/>
          <p:cNvSpPr/>
          <p:nvPr/>
        </p:nvSpPr>
        <p:spPr>
          <a:xfrm>
            <a:off x="4338218" y="169164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4" name="TextBox 13"/>
          <p:cNvSpPr txBox="1"/>
          <p:nvPr/>
        </p:nvSpPr>
        <p:spPr>
          <a:xfrm>
            <a:off x="4338218" y="1746504"/>
            <a:ext cx="640080" cy="599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D97706"/>
                </a:solidFill>
                <a:latin typeface="Calibri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5458" y="1828800"/>
            <a:ext cx="2600858" cy="6426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Engineering judgment lives in agent instructions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6818" y="2743200"/>
            <a:ext cx="3058058" cy="968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Agent CAN write project-specific helpers; permanent tools are mechanical.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27796" y="1691640"/>
            <a:ext cx="3515258" cy="224028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8" name="Rectangle 17"/>
          <p:cNvSpPr/>
          <p:nvPr/>
        </p:nvSpPr>
        <p:spPr>
          <a:xfrm>
            <a:off x="8127796" y="169164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9" name="TextBox 18"/>
          <p:cNvSpPr txBox="1"/>
          <p:nvPr/>
        </p:nvSpPr>
        <p:spPr>
          <a:xfrm>
            <a:off x="8127796" y="1746504"/>
            <a:ext cx="640080" cy="599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D97706"/>
                </a:solidFill>
                <a:latin typeface="Calibri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5036" y="1828800"/>
            <a:ext cx="2600858" cy="6426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The applicability check is foundational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6396" y="2743200"/>
            <a:ext cx="3058058" cy="63581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Phase 5a always begins with 'what we need vs. what's given'.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" y="4160520"/>
            <a:ext cx="3515258" cy="224028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548640" y="416052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4" name="TextBox 23"/>
          <p:cNvSpPr txBox="1"/>
          <p:nvPr/>
        </p:nvSpPr>
        <p:spPr>
          <a:xfrm>
            <a:off x="548640" y="4215384"/>
            <a:ext cx="640080" cy="599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D97706"/>
                </a:solidFill>
                <a:latin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5880" y="4297680"/>
            <a:ext cx="2600858" cy="6426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Determinism through standard formats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5212080"/>
            <a:ext cx="3058058" cy="968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Customer docs are translated to a canonical format BEFORE downstream work.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38218" y="4160520"/>
            <a:ext cx="3515258" cy="224028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4338218" y="416052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9" name="TextBox 28"/>
          <p:cNvSpPr txBox="1"/>
          <p:nvPr/>
        </p:nvSpPr>
        <p:spPr>
          <a:xfrm>
            <a:off x="4338218" y="4215384"/>
            <a:ext cx="640080" cy="599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D97706"/>
                </a:solidFill>
                <a:latin typeface="Calibri"/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5458" y="4297680"/>
            <a:ext cx="2600858" cy="9750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Document tier classification (the dependency DAG)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6818" y="5212080"/>
            <a:ext cx="3058058" cy="63581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Strict tier ordering; no circular references; build order is known.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27796" y="4160520"/>
            <a:ext cx="3515258" cy="224028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8127796" y="4160520"/>
            <a:ext cx="640080" cy="64008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4" name="TextBox 33"/>
          <p:cNvSpPr txBox="1"/>
          <p:nvPr/>
        </p:nvSpPr>
        <p:spPr>
          <a:xfrm>
            <a:off x="8127796" y="4215384"/>
            <a:ext cx="640080" cy="5997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D97706"/>
                </a:solidFill>
                <a:latin typeface="Calibri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05036" y="4297680"/>
            <a:ext cx="2600858" cy="9750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Transparency and auditability — never hide weak spots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56396" y="5212080"/>
            <a:ext cx="3058058" cy="968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Auto-generated quantities the team must verify get an overlay + sibling audit workbook.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46 / 58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PRINCIPLE 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Determinism through standard formats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1">
                <a:solidFill>
                  <a:srgbClr val="7A8699"/>
                </a:solidFill>
                <a:latin typeface="Calibri"/>
              </a:rPr>
              <a:t>Standard formats are the contract that lets mechanical helpers run reliably.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Standard formats — the contract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3482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Every working-doc type has ONE canonical format.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I/O list — standard YAML schema (id, system, equipment, location, point, type, field device, C/O, source, …).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BOQ — standard YAML schema (line items with WBS, qty, unit, rate, source, RFQ flag).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Cable, panel, equipment takeoff — each has a single canonical format.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Pricing rate library + equipment-class defaults — standard YAML, peer-reviewable.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B46002"/>
                </a:solidFill>
                <a:latin typeface="Calibri"/>
              </a:rPr>
              <a:t>Translation at the entry boundary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8028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Agent transcribes customer docs into our standard format BEFORE proceeding.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Each translated row cites the customer's source file for traceability.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Schema mismatches surface as assumptions and clarifications.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Downstream work always operates on the standardized representation, never on the customer's native format.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Result: regardless of customer format variation, the downstream pipeline stays deterministic.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47 / 58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WHERE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Mechanical vs. agent-driven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We're conservative about what we automate.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1E4D7B"/>
                </a:solidFill>
                <a:latin typeface="Calibri"/>
              </a:rPr>
              <a:t>Mechanical (Python helpers)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2125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Pure data aggregators on standardized YAML — no customer-document interpretation.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BOQ aggregator · RFQ packager · Excel exporters · PDF / DOCX rendering · Presentation builders.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Why safe: input/output formats are fixed, every quantity is sourced from agent-prepared data.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B46002"/>
                </a:solidFill>
                <a:latin typeface="Calibri"/>
              </a:rPr>
              <a:t>Agent-driven (sub-routines / instructions)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8796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Adaptive instructions in the playbook — sub-routines the agent follows.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Customer document extraction protocol · project classification (triangulation) · required-doc checklist comparison.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WBS scope decomposition · working-document applicability matrix · interpreting points list into I/O list.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Module instance parameter selection · assumption rationale · customer clarification framing.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When format/scope is genuinely unique, the agent writes a project-specific helper script.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48 / 58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PRINCIPLE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Transparency &amp; auditability layer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1">
                <a:solidFill>
                  <a:srgbClr val="7A8699"/>
                </a:solidFill>
                <a:latin typeface="Calibri"/>
              </a:rPr>
              <a:t>Some auto-generated quantities are inherently soft. We don't pretend; we make them visible and editable.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B46002"/>
                </a:solidFill>
                <a:latin typeface="Calibri"/>
              </a:rPr>
              <a:t>The honest framing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3482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The named weakest spot: cable lengths.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Today the agent uses assumption A-001 — 30 m average panel-to-device run, 80 m trunk per floor — because we don't always have scaled drawings or a site walkthrough yet.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Field-verified lengths typically vary ±20% per cable.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If we hide that, the BOQ looks more confident than it is.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The fix: a transparency layer that makes weak spots obvious and editable — not buried in a YAML footnote.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The mechanism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8027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Every team-verifiable working doc (A1, A2, A3, A4, A6, B4, D1) supports a verification: overlay block per row — status / corrected_&lt;field&gt; / verified_by / drawing_ref / notes.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Mechanical helpers respect the corrected value when present — corrections flow into B4 manhours, BOQ, and final deliverables automatically.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 sibling Excel audit workbook is generated alongside each YAML — that's the team's review surface.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Audit workbook is regenerable; canonical YAML is the single source of truth.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49 / 58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15200" y="0"/>
            <a:ext cx="4873752" cy="6858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0" y="1371600"/>
            <a:ext cx="4389120" cy="4572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0" b="1" i="0">
                <a:solidFill>
                  <a:srgbClr val="1F406A"/>
                </a:solidFill>
                <a:latin typeface="Calibri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194560"/>
            <a:ext cx="64008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51760"/>
            <a:ext cx="64008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What we received from the customer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64008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00" b="0" i="1">
                <a:solidFill>
                  <a:srgbClr val="C9D3E3"/>
                </a:solidFill>
                <a:latin typeface="Calibri"/>
              </a:rPr>
              <a:t>Five documents, ~165 MB — the raw material the agent reads but never produces.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05 /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446520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8C9CB4"/>
                </a:solidFill>
                <a:latin typeface="Calibri"/>
              </a:rPr>
              <a:t>Internal — Proposal Generation Framework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AUDIT WORKBOOK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What the team actually opens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XLSX, multi-sheet, filterable. Built for how the proposal team works in Excel daily.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0F2A47"/>
                </a:solidFill>
                <a:latin typeface="Calibri"/>
              </a:rPr>
              <a:t>What's in the workbook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3657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300" b="1">
                <a:solidFill>
                  <a:srgbClr val="0F2A47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Summary — totals, status counts (colour-coded), known weak points, correction workflow.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 b="1">
                <a:solidFill>
                  <a:srgbClr val="0F2A47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Per-axis rollups — e.g., A3 cable schedule has By Panel / By Floor / By Cable Type.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 b="1">
                <a:solidFill>
                  <a:srgbClr val="0F2A47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Detail — every row with auto-filter + frozen header; status cells colour-coded (green = verified, red = needs correction, yellow = uncertain, grey = unverified).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 b="1">
                <a:solidFill>
                  <a:srgbClr val="0F2A47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Verification schema — copy-pasteable YAML template + priority-ordered verification methods.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1E4D7B"/>
                </a:solidFill>
                <a:latin typeface="Calibri"/>
              </a:rPr>
              <a:t>How the team uses 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657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300" b="1">
                <a:solidFill>
                  <a:srgbClr val="1E4D7B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At desk: open A3-cable-schedule-AUDIT.xlsx, filter Detail by panel, cross-check totals against architectural drawings.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 b="1">
                <a:solidFill>
                  <a:srgbClr val="1E4D7B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On site: print or open on tablet, walk the building, mark up.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 b="1">
                <a:solidFill>
                  <a:srgbClr val="1E4D7B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Back at desk: edit A3-cable-schedule.yaml — add a verification: block with corrected_length_m, status, drawing_ref.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300" b="1">
                <a:solidFill>
                  <a:srgbClr val="1E4D7B"/>
                </a:solidFill>
                <a:latin typeface="Calibri"/>
              </a:rPr>
              <a:t>▸  </a:t>
            </a:r>
            <a:r>
              <a:rPr sz="1200">
                <a:solidFill>
                  <a:srgbClr val="3F4E66"/>
                </a:solidFill>
                <a:latin typeface="Calibri"/>
              </a:rPr>
              <a:t>Re-run the deliverables generator — corrections propagate.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50 / 58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WHERE THIS IS GOING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The proposal cockpit (v1+)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1">
                <a:solidFill>
                  <a:srgbClr val="7A8699"/>
                </a:solidFill>
                <a:latin typeface="Calibri"/>
              </a:rPr>
              <a:t>v0 surfaces ask the user to think like the agent. The cockpit inverts that.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1E4D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1E4D7B"/>
                </a:solidFill>
                <a:latin typeface="Calibri"/>
              </a:rPr>
              <a:t>Where we are — v0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22023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Customer drops files in a folder.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Agent runs in a terminal.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Outputs land as XLSX / PDF / DOCX.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Verification = open Excel + edit YAML.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1E4D7B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Honest, but technical. The user has to think in our shapes.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B46002"/>
                </a:solidFill>
                <a:latin typeface="Calibri"/>
              </a:rPr>
              <a:t>Where we're going — v1+ journey-style UX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8028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Drop-zone intake — drag-and-drop with auto-classified document tiles.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One "Generate proposal" button — live phase-by-phase progress.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Tier walk — visual timeline Tier 0 → Tier 8, click any node to inspect lineage.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Audit cockpit — split-pane: drawing left ~70%, filterable row list right ~30%; click a row, drawing pans to grid reference; inline-edit writes back to YAML.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Regen loop — one button refreshes downstream artifacts; diffs are visible per phase.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51 / 58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QUALITY &amp;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Why this approach is defensible and auditable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0" i="1">
                <a:solidFill>
                  <a:srgbClr val="7A8699"/>
                </a:solidFill>
                <a:latin typeface="Calibri"/>
              </a:rPr>
              <a:t>Every claim in the proposal can be traced to a source.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8" name="Oval 7"/>
          <p:cNvSpPr/>
          <p:nvPr/>
        </p:nvSpPr>
        <p:spPr>
          <a:xfrm>
            <a:off x="713232" y="1856232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9" name="TextBox 8"/>
          <p:cNvSpPr txBox="1"/>
          <p:nvPr/>
        </p:nvSpPr>
        <p:spPr>
          <a:xfrm>
            <a:off x="713232" y="1883664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880" y="1856232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Every quantity is traceable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880" y="2194560"/>
            <a:ext cx="4518507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Each BOQ line cites its working doc; each working doc cites the customer's source document.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3" name="Oval 12"/>
          <p:cNvSpPr/>
          <p:nvPr/>
        </p:nvSpPr>
        <p:spPr>
          <a:xfrm>
            <a:off x="6374739" y="1856232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4" name="TextBox 13"/>
          <p:cNvSpPr txBox="1"/>
          <p:nvPr/>
        </p:nvSpPr>
        <p:spPr>
          <a:xfrm>
            <a:off x="6374739" y="1883664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7387" y="1856232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Assumptions are explicit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7387" y="2194560"/>
            <a:ext cx="4518507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19 stated assumptions in the proposal, each with cost-impact-if-wrong.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2875788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8" name="Oval 17"/>
          <p:cNvSpPr/>
          <p:nvPr/>
        </p:nvSpPr>
        <p:spPr>
          <a:xfrm>
            <a:off x="713232" y="3040380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9" name="TextBox 18"/>
          <p:cNvSpPr txBox="1"/>
          <p:nvPr/>
        </p:nvSpPr>
        <p:spPr>
          <a:xfrm>
            <a:off x="713232" y="3067812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5880" y="3040380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The basis is reproducible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5880" y="3378708"/>
            <a:ext cx="4518507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Re-run the aggregators and the same input produces the same output.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0147" y="2875788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3" name="Oval 22"/>
          <p:cNvSpPr/>
          <p:nvPr/>
        </p:nvSpPr>
        <p:spPr>
          <a:xfrm>
            <a:off x="6374739" y="3040380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4" name="TextBox 23"/>
          <p:cNvSpPr txBox="1"/>
          <p:nvPr/>
        </p:nvSpPr>
        <p:spPr>
          <a:xfrm>
            <a:off x="6374739" y="3067812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7387" y="3040380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No hidden magic in labor / rates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7387" y="3378708"/>
            <a:ext cx="4518507" cy="257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Pricing defaults are a peer-reviewable rate library.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" y="4059936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8" name="Oval 27"/>
          <p:cNvSpPr/>
          <p:nvPr/>
        </p:nvSpPr>
        <p:spPr>
          <a:xfrm>
            <a:off x="713232" y="4224528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29" name="TextBox 28"/>
          <p:cNvSpPr txBox="1"/>
          <p:nvPr/>
        </p:nvSpPr>
        <p:spPr>
          <a:xfrm>
            <a:off x="713232" y="4251960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5880" y="4224528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Customer questions have documented answers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5880" y="4562856"/>
            <a:ext cx="4518507" cy="257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Each clarification has a default assumed and a rationale.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10147" y="4059936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3" name="Oval 32"/>
          <p:cNvSpPr/>
          <p:nvPr/>
        </p:nvSpPr>
        <p:spPr>
          <a:xfrm>
            <a:off x="6374739" y="4224528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4" name="TextBox 33"/>
          <p:cNvSpPr txBox="1"/>
          <p:nvPr/>
        </p:nvSpPr>
        <p:spPr>
          <a:xfrm>
            <a:off x="6374739" y="4251960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7387" y="4224528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Audit trail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87387" y="4562856"/>
            <a:ext cx="4518507" cy="257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Every change committed with a 'why' message.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" y="5244084"/>
            <a:ext cx="5432907" cy="101955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8" name="Oval 37"/>
          <p:cNvSpPr/>
          <p:nvPr/>
        </p:nvSpPr>
        <p:spPr>
          <a:xfrm>
            <a:off x="713232" y="5408676"/>
            <a:ext cx="457200" cy="457200"/>
          </a:xfrm>
          <a:prstGeom prst="ellipse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39" name="TextBox 38"/>
          <p:cNvSpPr txBox="1"/>
          <p:nvPr/>
        </p:nvSpPr>
        <p:spPr>
          <a:xfrm>
            <a:off x="713232" y="5436108"/>
            <a:ext cx="457200" cy="463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25880" y="5408676"/>
            <a:ext cx="45185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Deliverables are internally consistent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5880" y="5747004"/>
            <a:ext cx="4518507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BOQ in the PDF = BOQ in the Excel = BOQ in the proposal narrative.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52 / 58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Time Savings — Before vs. After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What used to take 2–3 weeks now takes 5–7 working days.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3772101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TextBox 7"/>
          <p:cNvSpPr txBox="1"/>
          <p:nvPr/>
        </p:nvSpPr>
        <p:spPr>
          <a:xfrm>
            <a:off x="731520" y="1828800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0741" y="1691640"/>
            <a:ext cx="1996994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0" name="TextBox 9"/>
          <p:cNvSpPr txBox="1"/>
          <p:nvPr/>
        </p:nvSpPr>
        <p:spPr>
          <a:xfrm>
            <a:off x="4503621" y="1828800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Before  (hand-rolled)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7735" y="1691640"/>
            <a:ext cx="1996994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6500615" y="1828800"/>
            <a:ext cx="1631234" cy="4809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After  (this framework)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14729" y="1691640"/>
            <a:ext cx="3328324" cy="50292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4" name="TextBox 13"/>
          <p:cNvSpPr txBox="1"/>
          <p:nvPr/>
        </p:nvSpPr>
        <p:spPr>
          <a:xfrm>
            <a:off x="8497609" y="1828800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Why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2194560"/>
            <a:ext cx="11094415" cy="502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6" name="TextBox 15"/>
          <p:cNvSpPr txBox="1"/>
          <p:nvPr/>
        </p:nvSpPr>
        <p:spPr>
          <a:xfrm>
            <a:off x="731520" y="234086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Phases 1–4: Intake → WBS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3621" y="234086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2–3 days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0615" y="234086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1 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97609" y="234086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with structured walkthrough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2697480"/>
            <a:ext cx="11094415" cy="50292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" name="TextBox 20"/>
          <p:cNvSpPr txBox="1"/>
          <p:nvPr/>
        </p:nvSpPr>
        <p:spPr>
          <a:xfrm>
            <a:off x="731520" y="284378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 5a: Working documents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3621" y="284378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5–7 days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615" y="284378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2–3 days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97609" y="284378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~half are auto-aggregated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3200400"/>
            <a:ext cx="11094415" cy="502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6" name="TextBox 25"/>
          <p:cNvSpPr txBox="1"/>
          <p:nvPr/>
        </p:nvSpPr>
        <p:spPr>
          <a:xfrm>
            <a:off x="731520" y="334670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 5b: Module instantiation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03621" y="334670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Skipped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615" y="334670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0.5 day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97609" y="334670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templates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3703320"/>
            <a:ext cx="11094415" cy="50292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1" name="TextBox 30"/>
          <p:cNvSpPr txBox="1"/>
          <p:nvPr/>
        </p:nvSpPr>
        <p:spPr>
          <a:xfrm>
            <a:off x="731520" y="384962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 6: BOQ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03621" y="384962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2–3 days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0615" y="384962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Hours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97609" y="384962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one command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" y="4206240"/>
            <a:ext cx="11094415" cy="502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6" name="TextBox 35"/>
          <p:cNvSpPr txBox="1"/>
          <p:nvPr/>
        </p:nvSpPr>
        <p:spPr>
          <a:xfrm>
            <a:off x="731520" y="435254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Phases 7–8: Assumptions + RFI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03621" y="435254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Ad-hoc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00615" y="435254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Hours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97609" y="435254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auto-organized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8640" y="4709160"/>
            <a:ext cx="11094415" cy="50292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1" name="TextBox 40"/>
          <p:cNvSpPr txBox="1"/>
          <p:nvPr/>
        </p:nvSpPr>
        <p:spPr>
          <a:xfrm>
            <a:off x="731520" y="485546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 9: RFQ to suppliers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3621" y="485546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Manual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00615" y="485546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Hours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97609" y="485546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12 docs auto-categorized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640" y="5212080"/>
            <a:ext cx="11094415" cy="5029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6" name="TextBox 45"/>
          <p:cNvSpPr txBox="1"/>
          <p:nvPr/>
        </p:nvSpPr>
        <p:spPr>
          <a:xfrm>
            <a:off x="731520" y="5358384"/>
            <a:ext cx="3406341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1A2332"/>
                </a:solidFill>
                <a:latin typeface="Calibri"/>
              </a:rPr>
              <a:t>Phase 10: Proposal narrative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03621" y="535838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B46002"/>
                </a:solidFill>
                <a:latin typeface="Calibri"/>
              </a:rPr>
              <a:t>3–5 days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00615" y="5358384"/>
            <a:ext cx="163123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E9F6E"/>
                </a:solidFill>
                <a:latin typeface="Calibri"/>
              </a:rPr>
              <a:t>1 day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97609" y="5358384"/>
            <a:ext cx="2962564" cy="2332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1">
                <a:solidFill>
                  <a:srgbClr val="7A8699"/>
                </a:solidFill>
                <a:latin typeface="Calibri"/>
              </a:rPr>
              <a:t>templates + auto-populate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8640" y="5715000"/>
            <a:ext cx="11094415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1" name="TextBox 50"/>
          <p:cNvSpPr txBox="1"/>
          <p:nvPr/>
        </p:nvSpPr>
        <p:spPr>
          <a:xfrm>
            <a:off x="731520" y="5861304"/>
            <a:ext cx="3406341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TOTAL TYPICAL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03621" y="5861304"/>
            <a:ext cx="1631234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2–3 weeks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00615" y="5861304"/>
            <a:ext cx="1631234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5–7 working days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97609" y="5861304"/>
            <a:ext cx="2962564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1">
                <a:solidFill>
                  <a:srgbClr val="FFFFFF"/>
                </a:solidFill>
                <a:latin typeface="Calibri"/>
              </a:rPr>
              <a:t>≈ 60% time reduction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640" y="1691640"/>
            <a:ext cx="11094415" cy="4526280"/>
          </a:xfrm>
          <a:prstGeom prst="rect">
            <a:avLst/>
          </a:prstGeom>
          <a:noFill/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6" name="Rectangle 55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7" name="TextBox 56"/>
          <p:cNvSpPr txBox="1"/>
          <p:nvPr/>
        </p:nvSpPr>
        <p:spPr>
          <a:xfrm>
            <a:off x="548640" y="6601968"/>
            <a:ext cx="7315200" cy="174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5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14255" y="6601968"/>
            <a:ext cx="1828800" cy="174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50" b="1" i="0">
                <a:solidFill>
                  <a:srgbClr val="7A8699"/>
                </a:solidFill>
                <a:latin typeface="Calibri"/>
              </a:rPr>
              <a:t>53 / 58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PILOT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Kingsford BMS — What We Produced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From 5 customer documents (~165 MB) to a 13-file deliverables package.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3588410" cy="1414272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22960" y="1920240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716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2581368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 dirty="0">
                <a:solidFill>
                  <a:srgbClr val="C9D3E3"/>
                </a:solidFill>
                <a:latin typeface="Calibri"/>
              </a:rPr>
              <a:t>BMS I/O points
enumerated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01642" y="1691640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301642" y="1691640"/>
            <a:ext cx="54864" cy="1414272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75962" y="1920240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0F2A47"/>
                </a:solidFill>
                <a:latin typeface="Calibri"/>
              </a:rPr>
              <a:t>135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5962" y="2581368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Equipment instances
catalogued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54644" y="1691640"/>
            <a:ext cx="3588410" cy="1414272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328964" y="1920240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8964" y="2581368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C9D3E3"/>
                </a:solidFill>
                <a:latin typeface="Calibri"/>
              </a:rPr>
              <a:t>Field panels
designed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3270504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48640" y="3270504"/>
            <a:ext cx="54864" cy="1414272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22960" y="3499104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0F2A47"/>
                </a:solidFill>
                <a:latin typeface="Calibri"/>
              </a:rPr>
              <a:t>6,810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" y="4160232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Cable footage
estimated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01642" y="3270504"/>
            <a:ext cx="3588410" cy="1414272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575962" y="3499104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4,648 hr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5962" y="4160232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C9D3E3"/>
                </a:solidFill>
                <a:latin typeface="Calibri"/>
              </a:rPr>
              <a:t>Project effort
calculated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54644" y="3270504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8054644" y="3270504"/>
            <a:ext cx="54864" cy="1414272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328964" y="3499104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0F2A47"/>
                </a:solidFill>
                <a:latin typeface="Calibri"/>
              </a:rPr>
              <a:t>PHP 21.98 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28964" y="4160232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Grand total
proposal value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" y="4849368"/>
            <a:ext cx="3588410" cy="1414272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822960" y="5077968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63 / 86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960" y="5739096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C9D3E3"/>
                </a:solidFill>
                <a:latin typeface="Calibri"/>
              </a:rPr>
              <a:t>BOQ items —
RFQ-flagged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01642" y="4849368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4301642" y="4849368"/>
            <a:ext cx="54864" cy="1414272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4575962" y="5077968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0F2A47"/>
                </a:solidFill>
                <a:latin typeface="Calibri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5962" y="5739096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3F4E66"/>
                </a:solidFill>
                <a:latin typeface="Calibri"/>
              </a:rPr>
              <a:t>Supplier RFQ docs
generated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54644" y="4849368"/>
            <a:ext cx="3588410" cy="1414272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328964" y="5077968"/>
            <a:ext cx="3131210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8964" y="5739096"/>
            <a:ext cx="3131210" cy="5375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00" b="0" i="0">
                <a:solidFill>
                  <a:srgbClr val="C9D3E3"/>
                </a:solidFill>
                <a:latin typeface="Calibri"/>
              </a:rPr>
              <a:t>Customer clarifications
catalogued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54 / 58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V0 — HONESTY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This is the worst version of this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0" i="1">
                <a:solidFill>
                  <a:srgbClr val="7A8699"/>
                </a:solidFill>
                <a:latin typeface="Calibri"/>
              </a:rPr>
              <a:t>Every project from now on patches the agent instructions where edge cases surface.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0E9F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 i="0">
                <a:solidFill>
                  <a:srgbClr val="0E9F6E"/>
                </a:solidFill>
                <a:latin typeface="Calibri"/>
              </a:rPr>
              <a:t>What v0 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3082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b="1">
                <a:solidFill>
                  <a:srgbClr val="0E9F6E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A working end-to-end pipeline that produced the Kingsford proposal.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b="1">
                <a:solidFill>
                  <a:srgbClr val="0E9F6E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A baseline of the 17 working-doc types and 11 scope modules for BMS.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b="1">
                <a:solidFill>
                  <a:srgbClr val="0E9F6E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A pricing rate library that's defensible at mid-market.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b="1">
                <a:solidFill>
                  <a:srgbClr val="0E9F6E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A complete deliverables package the customer can act 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33316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 i="0">
                <a:solidFill>
                  <a:srgbClr val="B46002"/>
                </a:solidFill>
                <a:latin typeface="Calibri"/>
              </a:rPr>
              <a:t>What v0 is NOT yet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30825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b="1">
                <a:solidFill>
                  <a:srgbClr val="B46002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Calibrated against won-bid actuals — pricing defaults will tighten.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b="1">
                <a:solidFill>
                  <a:srgbClr val="B46002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Tested across customer formats beyond Megaworld's TUEC convention.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b="1">
                <a:solidFill>
                  <a:srgbClr val="B46002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Tracking edge cases that haven't been encountered yet.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b="1">
                <a:solidFill>
                  <a:srgbClr val="B46002"/>
                </a:solidFill>
                <a:latin typeface="Calibri"/>
              </a:rPr>
              <a:t>▸  </a:t>
            </a:r>
            <a:r>
              <a:rPr>
                <a:solidFill>
                  <a:srgbClr val="3F4E66"/>
                </a:solidFill>
                <a:latin typeface="Calibri"/>
              </a:rPr>
              <a:t>Handling rehab/retrofit scope (modules retired during Kingsford classification will be re-activated).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55 / 58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Per-customer × per-discipline tracks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26648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 i="1">
                <a:solidFill>
                  <a:srgbClr val="7A8699"/>
                </a:solidFill>
                <a:latin typeface="Calibri"/>
              </a:rPr>
              <a:t>Soon the agent will recognize which 'track' a project belongs to and apply tuned defaults.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ectangle 7"/>
          <p:cNvSpPr/>
          <p:nvPr/>
        </p:nvSpPr>
        <p:spPr>
          <a:xfrm>
            <a:off x="548640" y="1691640"/>
            <a:ext cx="54864" cy="45720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0F2A47"/>
                </a:solidFill>
                <a:latin typeface="Calibri"/>
              </a:rPr>
              <a:t>Tracks the framework will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468880"/>
            <a:ext cx="4838547" cy="34058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megaworld-bms — Tuned for TUEC points-list convention, Megaworld portfolio standardization, hotel/condotel scope patterns.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san-miguel-electrical — Tuned for SMC's switchgear standards, motor-control specifications, plant electrical typology.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dmci-automation — Tuned for DMCI's process-automation conventions, PLC + SCADA standards.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0F2A47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Each track tunes: required-docs checklist · equipment-class defaults · pricing rate library · module templates.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0147" y="1691640"/>
            <a:ext cx="5432907" cy="4572000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ectangle 11"/>
          <p:cNvSpPr/>
          <p:nvPr/>
        </p:nvSpPr>
        <p:spPr>
          <a:xfrm>
            <a:off x="6210147" y="1691640"/>
            <a:ext cx="54864" cy="4572000"/>
          </a:xfrm>
          <a:prstGeom prst="rect">
            <a:avLst/>
          </a:prstGeom>
          <a:solidFill>
            <a:srgbClr val="B4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6530187" y="1920240"/>
            <a:ext cx="4975707" cy="2998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b="1" i="0">
                <a:solidFill>
                  <a:srgbClr val="B46002"/>
                </a:solidFill>
                <a:latin typeface="Calibri"/>
              </a:rPr>
              <a:t>How tracks emerge from real 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187" y="2468880"/>
            <a:ext cx="4838547" cy="40459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After 2–3 projects on the same (customer × discipline) pair, patterns become clear: which docs they always supply, which they never supply, preferred brands, typical project profile, commercial term defaults.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We capture those patterns as a track configuration in the playbook (still markdown / YAML).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The agent loads the track at project kickoff and starts with track-tuned defaults instead of framework-wide defaults.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sz="1600" b="1">
                <a:solidFill>
                  <a:srgbClr val="B46002"/>
                </a:solidFill>
                <a:latin typeface="Calibri"/>
              </a:rPr>
              <a:t>▸  </a:t>
            </a:r>
            <a:r>
              <a:rPr sz="1600">
                <a:solidFill>
                  <a:srgbClr val="3F4E66"/>
                </a:solidFill>
                <a:latin typeface="Calibri"/>
              </a:rPr>
              <a:t>Over time, every major customer-discipline combination has its own track, and the agent's first proposal on that pairing is already 80% calibrated.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56 / 58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Next 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14300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What we're asking the team to do.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ectangle 7"/>
          <p:cNvSpPr/>
          <p:nvPr/>
        </p:nvSpPr>
        <p:spPr>
          <a:xfrm>
            <a:off x="777240" y="1920240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777240" y="1965960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2468880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Review this Kingsford pilot — proposal narrative, BOQ, working documents.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1642" y="1691640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ectangle 11"/>
          <p:cNvSpPr/>
          <p:nvPr/>
        </p:nvSpPr>
        <p:spPr>
          <a:xfrm>
            <a:off x="4530242" y="1920240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530242" y="1965960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VALIDATE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0242" y="2468880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Validate the pricing defaults against your last 2–3 won bids.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4644" y="1691640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6" name="Rectangle 15"/>
          <p:cNvSpPr/>
          <p:nvPr/>
        </p:nvSpPr>
        <p:spPr>
          <a:xfrm>
            <a:off x="8283244" y="1920240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7" name="TextBox 16"/>
          <p:cNvSpPr txBox="1"/>
          <p:nvPr/>
        </p:nvSpPr>
        <p:spPr>
          <a:xfrm>
            <a:off x="8283244" y="1965960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FEEDBACK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83244" y="2468880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Provide feedback on module templates — anything missing or redundant?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3270504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" name="Rectangle 19"/>
          <p:cNvSpPr/>
          <p:nvPr/>
        </p:nvSpPr>
        <p:spPr>
          <a:xfrm>
            <a:off x="777240" y="3499104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" name="TextBox 20"/>
          <p:cNvSpPr txBox="1"/>
          <p:nvPr/>
        </p:nvSpPr>
        <p:spPr>
          <a:xfrm>
            <a:off x="777240" y="3544824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IDENTIFY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" y="4047744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Identify the next project to pilot the framework 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01642" y="3270504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4" name="Rectangle 23"/>
          <p:cNvSpPr/>
          <p:nvPr/>
        </p:nvSpPr>
        <p:spPr>
          <a:xfrm>
            <a:off x="4530242" y="3499104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5" name="TextBox 24"/>
          <p:cNvSpPr txBox="1"/>
          <p:nvPr/>
        </p:nvSpPr>
        <p:spPr>
          <a:xfrm>
            <a:off x="4530242" y="3544824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RECRUIT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0242" y="4047744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Identify 2–3 estimators willing to learn the framework.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54644" y="3270504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8" name="Rectangle 27"/>
          <p:cNvSpPr/>
          <p:nvPr/>
        </p:nvSpPr>
        <p:spPr>
          <a:xfrm>
            <a:off x="8283244" y="3499104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9" name="TextBox 28"/>
          <p:cNvSpPr txBox="1"/>
          <p:nvPr/>
        </p:nvSpPr>
        <p:spPr>
          <a:xfrm>
            <a:off x="8283244" y="3544824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DECIDE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83244" y="4047744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Decide on adoption pace: opt-in pilot, then mandate.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" y="4849368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2" name="Rectangle 31"/>
          <p:cNvSpPr/>
          <p:nvPr/>
        </p:nvSpPr>
        <p:spPr>
          <a:xfrm>
            <a:off x="777240" y="5077968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3" name="TextBox 32"/>
          <p:cNvSpPr txBox="1"/>
          <p:nvPr/>
        </p:nvSpPr>
        <p:spPr>
          <a:xfrm>
            <a:off x="777240" y="5123688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APPROVE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" y="5626608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Approve the pricing rate library for inclusion in the playbook.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01642" y="4849368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6" name="Rectangle 35"/>
          <p:cNvSpPr/>
          <p:nvPr/>
        </p:nvSpPr>
        <p:spPr>
          <a:xfrm>
            <a:off x="4530242" y="5077968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7" name="TextBox 36"/>
          <p:cNvSpPr txBox="1"/>
          <p:nvPr/>
        </p:nvSpPr>
        <p:spPr>
          <a:xfrm>
            <a:off x="4530242" y="5123688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SCHEDULE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30242" y="5626608"/>
            <a:ext cx="31312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>
                <a:solidFill>
                  <a:srgbClr val="1A2332"/>
                </a:solidFill>
                <a:latin typeface="Calibri"/>
              </a:rPr>
              <a:t>Schedule a follow-up review in 2 weeks after a second pilot.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54644" y="4849368"/>
            <a:ext cx="3588410" cy="1414272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0" name="Rectangle 39"/>
          <p:cNvSpPr/>
          <p:nvPr/>
        </p:nvSpPr>
        <p:spPr>
          <a:xfrm>
            <a:off x="8283244" y="5077968"/>
            <a:ext cx="1280160" cy="36576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1" name="TextBox 40"/>
          <p:cNvSpPr txBox="1"/>
          <p:nvPr/>
        </p:nvSpPr>
        <p:spPr>
          <a:xfrm>
            <a:off x="8283244" y="5123688"/>
            <a:ext cx="1280160" cy="1832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D97706"/>
                </a:solidFill>
                <a:latin typeface="Calibri"/>
              </a:rPr>
              <a:t>CURATE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83244" y="5594875"/>
            <a:ext cx="3359810" cy="55637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00" b="0" i="0" dirty="0">
                <a:solidFill>
                  <a:srgbClr val="1A2332"/>
                </a:solidFill>
                <a:latin typeface="Calibri"/>
              </a:rPr>
              <a:t>Begin curating the first track — likely </a:t>
            </a:r>
            <a:r>
              <a:rPr lang="en-US" sz="1400" dirty="0" err="1">
                <a:solidFill>
                  <a:srgbClr val="1A2332"/>
                </a:solidFill>
                <a:latin typeface="Calibri"/>
              </a:rPr>
              <a:t>M</a:t>
            </a:r>
            <a:r>
              <a:rPr sz="1400" b="0" i="0" dirty="0" err="1">
                <a:solidFill>
                  <a:srgbClr val="1A2332"/>
                </a:solidFill>
                <a:latin typeface="Calibri"/>
              </a:rPr>
              <a:t>egaworld-bms</a:t>
            </a:r>
            <a:r>
              <a:rPr sz="1400" b="0" i="0" dirty="0">
                <a:solidFill>
                  <a:srgbClr val="1A2332"/>
                </a:solidFill>
                <a:latin typeface="Calibri"/>
              </a:rPr>
              <a:t>, given Kingsford as the seed.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4" name="TextBox 43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57 / 58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1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058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D97706"/>
                </a:solidFill>
                <a:latin typeface="Calibri"/>
              </a:rPr>
              <a:t>CLOSING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5400" b="1" i="0">
                <a:solidFill>
                  <a:srgbClr val="FFFFFF"/>
                </a:solidFill>
                <a:latin typeface="Calibri"/>
              </a:rPr>
              <a:t>Questions, feedback,
discussion.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100584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 i="1">
                <a:solidFill>
                  <a:srgbClr val="C9D3E3"/>
                </a:solidFill>
                <a:latin typeface="Calibri"/>
              </a:rPr>
              <a:t>Let's discuss how we make this stick — and which project to run next.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15600" y="644652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58 / 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The 5 Tier 0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32" y="1207008"/>
            <a:ext cx="1097280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1">
                <a:solidFill>
                  <a:srgbClr val="7A8699"/>
                </a:solidFill>
                <a:latin typeface="Calibri"/>
              </a:rPr>
              <a:t>What the customer sent — the agent's input boundary.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691640"/>
            <a:ext cx="3993989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801368"/>
            <a:ext cx="3628229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Document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2629" y="1691640"/>
            <a:ext cx="2218883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25509" y="1801368"/>
            <a:ext cx="1853123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Source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1512" y="1691640"/>
            <a:ext cx="4881542" cy="457200"/>
          </a:xfrm>
          <a:prstGeom prst="rect">
            <a:avLst/>
          </a:prstGeom>
          <a:solidFill>
            <a:srgbClr val="0F2A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944392" y="1801368"/>
            <a:ext cx="4515782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What it tells 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148840"/>
            <a:ext cx="11094415" cy="822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31520" y="2258568"/>
            <a:ext cx="3628229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1" i="0">
                <a:solidFill>
                  <a:srgbClr val="1A2332"/>
                </a:solidFill>
                <a:latin typeface="Calibri"/>
              </a:rPr>
              <a:t>Customer Enquiry Letter (Requirement.rtf)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5509" y="2258568"/>
            <a:ext cx="1853123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Megaworld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4392" y="2258568"/>
            <a:ext cx="4515782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Scope statement: complete supply, install, T&amp;C of BMS.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2971800"/>
            <a:ext cx="11094415" cy="82296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18" name="TextBox 17"/>
          <p:cNvSpPr txBox="1"/>
          <p:nvPr/>
        </p:nvSpPr>
        <p:spPr>
          <a:xfrm>
            <a:off x="731520" y="3081528"/>
            <a:ext cx="3628229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1" i="0">
                <a:solidFill>
                  <a:srgbClr val="1A2332"/>
                </a:solidFill>
                <a:latin typeface="Calibri"/>
              </a:rPr>
              <a:t>BMS Points list (TUEC).pdf — 3 sheets, 22 MB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5509" y="3081528"/>
            <a:ext cx="1853123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R.J. Calpo &amp; Co.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4392" y="3081528"/>
            <a:ext cx="4515782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BMS-01 spec + I/O tabulation; BMS-02 more I/O; BMS-03 P&amp;IDs.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3794760"/>
            <a:ext cx="11094415" cy="822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22" name="TextBox 21"/>
          <p:cNvSpPr txBox="1"/>
          <p:nvPr/>
        </p:nvSpPr>
        <p:spPr>
          <a:xfrm>
            <a:off x="731520" y="3904488"/>
            <a:ext cx="3628229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1" i="0">
                <a:solidFill>
                  <a:srgbClr val="1A2332"/>
                </a:solidFill>
                <a:latin typeface="Calibri"/>
              </a:rPr>
              <a:t>EE Plan (TUEC).pdf — 22 pages, 38 MB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5509" y="3904488"/>
            <a:ext cx="1853123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Mario A. Alix Phils.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4392" y="3904488"/>
            <a:ext cx="4515782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Construction Bulletin No. 8 — revised electrical layouts and load schedules.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617720"/>
            <a:ext cx="11094415" cy="82296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26" name="TextBox 25"/>
          <p:cNvSpPr txBox="1"/>
          <p:nvPr/>
        </p:nvSpPr>
        <p:spPr>
          <a:xfrm>
            <a:off x="731520" y="4727448"/>
            <a:ext cx="3628229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1" i="0">
                <a:solidFill>
                  <a:srgbClr val="1A2332"/>
                </a:solidFill>
                <a:latin typeface="Calibri"/>
              </a:rPr>
              <a:t>MC Standards — ME Points List.pdf, 7 pp.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5509" y="4727448"/>
            <a:ext cx="1853123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Megaworld portfolio standard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4392" y="4727448"/>
            <a:ext cx="4515782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Mechanical points-list baseline (DOAS, AHU, EAS, BOH templates).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5440680"/>
            <a:ext cx="11094415" cy="822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31520" y="5550408"/>
            <a:ext cx="3628229" cy="2757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1" i="0">
                <a:solidFill>
                  <a:srgbClr val="1A2332"/>
                </a:solidFill>
                <a:latin typeface="Calibri"/>
              </a:rPr>
              <a:t>MC Standards — PL Points List.pdf, 1 p.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5509" y="5550408"/>
            <a:ext cx="1853123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Megaworld portfolio standard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4392" y="5550408"/>
            <a:ext cx="4515782" cy="57118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600" b="0" i="0">
                <a:solidFill>
                  <a:srgbClr val="3F4E66"/>
                </a:solidFill>
                <a:latin typeface="Calibri"/>
              </a:rPr>
              <a:t>Plumbing points-list baseline (calorifiers, heat pumps, recirc pumps).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8640" y="1691640"/>
            <a:ext cx="11094415" cy="4572000"/>
          </a:xfrm>
          <a:prstGeom prst="rect">
            <a:avLst/>
          </a:prstGeom>
          <a:noFill/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06 / 58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Customer Enquiry Letter (Requirement.rtf)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359" y="1307592"/>
            <a:ext cx="7046976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07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87" y="1417320"/>
            <a:ext cx="6827520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 dirty="0">
                <a:solidFill>
                  <a:srgbClr val="3F4E66"/>
                </a:solidFill>
                <a:latin typeface="Calibri"/>
              </a:rPr>
              <a:t>One-paragraph scope statement. Note the word 'Rehabilitation' — the trigger for our triangulation rule on stage classification.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07 / 58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BMS Points list (TUEC), Sheet BMS-01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7626" y="1307592"/>
            <a:ext cx="5656441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08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54" y="1417319"/>
            <a:ext cx="5872154" cy="41478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A1-format Construction Bulletin from R.J. Calpo &amp; Co. — General BMS specifications and I/O tabulation per system.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08 / 58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45720" cy="502920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13232" y="457200"/>
            <a:ext cx="10058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 i="0">
                <a:solidFill>
                  <a:srgbClr val="D97706"/>
                </a:solidFill>
                <a:latin typeface="Calibri"/>
              </a:rP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713232"/>
            <a:ext cx="1078992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 i="0">
                <a:solidFill>
                  <a:srgbClr val="0F2A47"/>
                </a:solidFill>
                <a:latin typeface="Calibri"/>
              </a:rPr>
              <a:t>EE Plan (TUEC), Cover Letter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8241" y="1307592"/>
            <a:ext cx="2935212" cy="4059936"/>
          </a:xfrm>
          <a:prstGeom prst="rect">
            <a:avLst/>
          </a:prstGeom>
          <a:solidFill>
            <a:srgbClr val="FBFCFD"/>
          </a:solidFill>
          <a:ln w="9525">
            <a:solidFill>
              <a:srgbClr val="E5E9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09_Pictur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69" y="1417320"/>
            <a:ext cx="2715756" cy="384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568696"/>
            <a:ext cx="320040" cy="32004"/>
          </a:xfrm>
          <a:prstGeom prst="rect">
            <a:avLst/>
          </a:prstGeom>
          <a:solidFill>
            <a:srgbClr val="D977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371600" y="5660136"/>
            <a:ext cx="9448495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150" b="0" i="1">
                <a:solidFill>
                  <a:srgbClr val="3F4E66"/>
                </a:solidFill>
                <a:latin typeface="Calibri"/>
              </a:rPr>
              <a:t>Construction Bulletin No. 8 cover from Mario A. Alix Phils. — adjusts mechanical layout and adds kitchen power provisions.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6537960"/>
            <a:ext cx="11094415" cy="9525"/>
          </a:xfrm>
          <a:prstGeom prst="rect">
            <a:avLst/>
          </a:prstGeom>
          <a:solidFill>
            <a:srgbClr val="E5E9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6601968"/>
            <a:ext cx="73152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7A8699"/>
                </a:solidFill>
                <a:latin typeface="Calibri"/>
              </a:rPr>
              <a:t>Internal — Proposal Generation Framework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601968"/>
            <a:ext cx="182880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1" i="0">
                <a:solidFill>
                  <a:srgbClr val="7A8699"/>
                </a:solidFill>
                <a:latin typeface="Calibri"/>
              </a:rPr>
              <a:t>09 / 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4220</Words>
  <Application>Microsoft Macintosh PowerPoint</Application>
  <PresentationFormat>Widescreen</PresentationFormat>
  <Paragraphs>651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Rojel Rivera</cp:lastModifiedBy>
  <cp:revision>4</cp:revision>
  <dcterms:created xsi:type="dcterms:W3CDTF">2013-01-27T09:14:16Z</dcterms:created>
  <dcterms:modified xsi:type="dcterms:W3CDTF">2026-04-27T23:52:02Z</dcterms:modified>
  <cp:category/>
</cp:coreProperties>
</file>