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</p:sldIdLst>
  <p:sldSz cx="12188952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5156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400" b="1">
                <a:solidFill>
                  <a:srgbClr val="F8F9FB"/>
                </a:solidFill>
              </a:defRPr>
            </a:pPr>
            <a:r>
              <a:t>Proposal Generation Framework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4297680"/>
            <a:ext cx="10515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>
                <a:solidFill>
                  <a:srgbClr val="F8F9FB"/>
                </a:solidFill>
              </a:defRPr>
            </a:pPr>
            <a:r>
              <a:t>How we built the Kingsford BMS proposal — a walkthrough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0 — MC Standards, Mechanical Points List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(image not found: /home/rojel-rivera/RTRX13-Shared/Proposals/projects/2026-04-kingsford-bms-AB4/00-customer-inputs/_extracted/pages/MC-ME-PointsList-p-1.png)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Megaworld's CONDOTELS BMS standard for mechanical systems — applies as baseline where the project-specific is silent.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0 — MC Standards, Plumbing Points List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(image not found: /home/rojel-rivera/RTRX13-Shared/Proposals/projects/2026-04-kingsford-bms-AB4/00-customer-inputs/_extracted/pages/MC-PL-PointsList-p-1.png)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Megaworld's CONDOTELS BMS standard for plumbing — calorifiers, heat pumps, recirculating pumps.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0972800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End-to-End Flow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0972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Each box is a sub-routine. ⛧ marks gates where the team validates before continuing.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5760" y="1828800"/>
            <a:ext cx="2468880" cy="777240"/>
          </a:xfrm>
          <a:prstGeom prst="roundRect">
            <a:avLst/>
          </a:prstGeom>
          <a:solidFill>
            <a:srgbClr val="F7E9D0"/>
          </a:solidFill>
          <a:ln w="19050">
            <a:solidFill>
              <a:srgbClr val="C87E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1">
                <a:solidFill>
                  <a:srgbClr val="212A3B"/>
                </a:solidFill>
              </a:defRPr>
            </a:pPr>
            <a:r>
              <a:t>Tier 0 — Customer Inputs</a:t>
            </a:r>
            <a:br/>
            <a:r>
              <a:t>(scope letter, points list,</a:t>
            </a:r>
            <a:br/>
            <a:r>
              <a:t>drawings, standards)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08960" y="182880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1. Intake</a:t>
            </a:r>
            <a:br/>
            <a:r>
              <a:t>(Tier 1)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852160" y="182880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2. Classify</a:t>
            </a:r>
            <a:br/>
            <a:r>
              <a:t>(Tier 1)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595360" y="182880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3. Doc Inventory ⛧</a:t>
            </a:r>
            <a:br/>
            <a:r>
              <a:t>(Tier 1)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5760" y="310896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4. WBS</a:t>
            </a:r>
            <a:br/>
            <a:r>
              <a:t>(Tier 2)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108960" y="310896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5a. Working Docs</a:t>
            </a:r>
            <a:br/>
            <a:r>
              <a:t>(Tiers 1 → 5)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852160" y="310896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5b. Scope Modules</a:t>
            </a:r>
            <a:br/>
            <a:r>
              <a:t>(Tier 4)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595360" y="310896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6. BOQ</a:t>
            </a:r>
            <a:br/>
            <a:r>
              <a:t>(Tier 6)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5760" y="438912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7. Assumptions</a:t>
            </a:r>
            <a:br/>
            <a:r>
              <a:t>(Tier 5)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108960" y="438912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8. RFI ⛧</a:t>
            </a:r>
            <a:br/>
            <a:r>
              <a:t>(Tier 5)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852160" y="438912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9. RFQ Package</a:t>
            </a:r>
            <a:br/>
            <a:r>
              <a:t>(Tier 7)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595360" y="4389120"/>
            <a:ext cx="2468880" cy="777240"/>
          </a:xfrm>
          <a:prstGeom prst="roundRect">
            <a:avLst/>
          </a:prstGeom>
          <a:solidFill>
            <a:srgbClr val="D9E5F1"/>
          </a:solidFill>
          <a:ln w="19050"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000" b="0">
                <a:solidFill>
                  <a:srgbClr val="212A3B"/>
                </a:solidFill>
              </a:defRPr>
            </a:pPr>
            <a:r>
              <a:t>10. Proposal</a:t>
            </a:r>
            <a:br/>
            <a:r>
              <a:t>(Tier 7)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65760" y="5669280"/>
            <a:ext cx="10515600" cy="777240"/>
          </a:xfrm>
          <a:prstGeom prst="roundRect">
            <a:avLst/>
          </a:prstGeom>
          <a:solidFill>
            <a:srgbClr val="F7E9D0"/>
          </a:solidFill>
          <a:ln w="19050">
            <a:solidFill>
              <a:srgbClr val="C87E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54864" rIns="54864" wrap="square"/>
          <a:lstStyle/>
          <a:p>
            <a:pPr algn="ctr">
              <a:defRPr sz="1200" b="1">
                <a:solidFill>
                  <a:srgbClr val="212A3B"/>
                </a:solidFill>
              </a:defRPr>
            </a:pPr>
            <a:r>
              <a:t>Tier 8 — Final Rendered Deliverables (PDF + DOCX + Excel + PPTX)</a:t>
            </a:r>
          </a:p>
        </p:txBody>
      </p:sp>
      <p:cxnSp>
        <p:nvCxnSpPr>
          <p:cNvPr id="19" name="Connector 18"/>
          <p:cNvCxnSpPr/>
          <p:nvPr/>
        </p:nvCxnSpPr>
        <p:spPr>
          <a:xfrm>
            <a:off x="2834640" y="221742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 19"/>
          <p:cNvCxnSpPr/>
          <p:nvPr/>
        </p:nvCxnSpPr>
        <p:spPr>
          <a:xfrm>
            <a:off x="5577840" y="221742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 20"/>
          <p:cNvCxnSpPr/>
          <p:nvPr/>
        </p:nvCxnSpPr>
        <p:spPr>
          <a:xfrm>
            <a:off x="8321040" y="221742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or 21"/>
          <p:cNvCxnSpPr/>
          <p:nvPr/>
        </p:nvCxnSpPr>
        <p:spPr>
          <a:xfrm>
            <a:off x="9829800.0" y="2606040"/>
            <a:ext cx="0.0" cy="164592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 22"/>
          <p:cNvCxnSpPr/>
          <p:nvPr/>
        </p:nvCxnSpPr>
        <p:spPr>
          <a:xfrm flipH="1">
            <a:off x="1600200.0" y="2770632"/>
            <a:ext cx="8229600.0" cy="0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 23"/>
          <p:cNvCxnSpPr/>
          <p:nvPr/>
        </p:nvCxnSpPr>
        <p:spPr>
          <a:xfrm>
            <a:off x="1600200.0" y="2770632"/>
            <a:ext cx="0.0" cy="338328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 24"/>
          <p:cNvCxnSpPr/>
          <p:nvPr/>
        </p:nvCxnSpPr>
        <p:spPr>
          <a:xfrm>
            <a:off x="2834640" y="349758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 25"/>
          <p:cNvCxnSpPr/>
          <p:nvPr/>
        </p:nvCxnSpPr>
        <p:spPr>
          <a:xfrm>
            <a:off x="5577840" y="349758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 26"/>
          <p:cNvCxnSpPr/>
          <p:nvPr/>
        </p:nvCxnSpPr>
        <p:spPr>
          <a:xfrm>
            <a:off x="8321040" y="349758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 27"/>
          <p:cNvCxnSpPr/>
          <p:nvPr/>
        </p:nvCxnSpPr>
        <p:spPr>
          <a:xfrm>
            <a:off x="9829800.0" y="3886200"/>
            <a:ext cx="0.0" cy="164592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28"/>
          <p:cNvCxnSpPr/>
          <p:nvPr/>
        </p:nvCxnSpPr>
        <p:spPr>
          <a:xfrm flipH="1">
            <a:off x="1600200.0" y="4050792"/>
            <a:ext cx="8229600.0" cy="0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or 29"/>
          <p:cNvCxnSpPr/>
          <p:nvPr/>
        </p:nvCxnSpPr>
        <p:spPr>
          <a:xfrm>
            <a:off x="1600200.0" y="4050792"/>
            <a:ext cx="0.0" cy="338328"/>
          </a:xfrm>
          <a:prstGeom prst="line">
            <a:avLst/>
          </a:prstGeom>
          <a:ln w="1905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or 30"/>
          <p:cNvCxnSpPr/>
          <p:nvPr/>
        </p:nvCxnSpPr>
        <p:spPr>
          <a:xfrm>
            <a:off x="2834640" y="477774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or 31"/>
          <p:cNvCxnSpPr/>
          <p:nvPr/>
        </p:nvCxnSpPr>
        <p:spPr>
          <a:xfrm>
            <a:off x="5577840" y="477774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 32"/>
          <p:cNvCxnSpPr/>
          <p:nvPr/>
        </p:nvCxnSpPr>
        <p:spPr>
          <a:xfrm>
            <a:off x="8321040" y="4777740.0"/>
            <a:ext cx="274320" cy="0.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33"/>
          <p:cNvCxnSpPr/>
          <p:nvPr/>
        </p:nvCxnSpPr>
        <p:spPr>
          <a:xfrm>
            <a:off x="9829800.0" y="5166360"/>
            <a:ext cx="0.0" cy="502920"/>
          </a:xfrm>
          <a:prstGeom prst="line">
            <a:avLst/>
          </a:prstGeom>
          <a:ln w="25400">
            <a:solidFill>
              <a:srgbClr val="6E7A8C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2F5C8A"/>
                </a:solidFill>
              </a:defRPr>
            </a:pPr>
            <a:r>
              <a:t>Tier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The agent's first interpretation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Documents produced directly from customer inputs — what the agent understands the project to be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1 — Project Requirement Brief</a:t>
            </a:r>
          </a:p>
        </p:txBody>
      </p:sp>
      <p:pic>
        <p:nvPicPr>
          <p:cNvPr id="5" name="Picture 4" descr="tier1-requirement-brie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Generated from Tier 0 customer enquiry letter + supporting docs. The agent's parsed understanding of who, what, and where.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1 — Project Classification (with triangulation evidence)</a:t>
            </a:r>
          </a:p>
        </p:txBody>
      </p:sp>
      <p:pic>
        <p:nvPicPr>
          <p:cNvPr id="5" name="Picture 4" descr="tier1-classific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Discipline × stage tagging. Note the triangulation table: technical-document evidence (Construction Bulletins) overrides the cover letter's 'rehabilitation' wording.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1 — A1 I/O List (the foundation)</a:t>
            </a:r>
          </a:p>
        </p:txBody>
      </p:sp>
      <p:pic>
        <p:nvPicPr>
          <p:cNvPr id="5" name="Picture 4" descr="tier1-a1-io-li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Translated from BMS Points list + MC Standards into our standard YAML schema. 716 points; every row cites its source. Most downstream documents read from this.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D70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3D70A8"/>
                </a:solidFill>
              </a:defRPr>
            </a:pPr>
            <a:r>
              <a:t>Tier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The engineering basis begins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WBS, applicability matrix, and the first round of derived working documents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2 — Working Documents Applicability Matrix</a:t>
            </a:r>
          </a:p>
        </p:txBody>
      </p:sp>
      <p:pic>
        <p:nvPicPr>
          <p:cNvPr id="5" name="Picture 4" descr="tier2-applicability-matri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The agent's check-and-translate-and-generate plan. R/N-A × CP/AG/CP+AG marking for all 17 working-doc types.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2 — Work Breakdown Structure</a:t>
            </a:r>
          </a:p>
        </p:txBody>
      </p:sp>
      <p:pic>
        <p:nvPicPr>
          <p:cNvPr id="5" name="Picture 4" descr="tier2-wb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94 leaves across 7 lifecycle-phase branches (PM, Supply, Install, Programming, T&amp;C, Training, Optional). Each leaf cites a module template.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Agenda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280160"/>
            <a:ext cx="109728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1.  The challenge — why we needed a new approach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2.  The solution — a structured, agent-driven framework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3.  Tier 0 — the customer's inputs (what we received)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4.  The end-to-end flow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5.  Tier 1 — the agent's first interpretation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6.  Tier 2 — the engineering basis (working documents)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7.  Tier 3 — derived working documents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8.  Tier 4 — scope modules and integrated outputs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9.  Tier 6 — the costed Bill of Quantities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10. Tier 7–8 — the customer-facing proposal and final deliverables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11. Design principles — applicability, determinism, mechanical/agent split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12. Quality and trust — why this approach is auditable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13. Time savings — before vs. after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14. v0 — this is the worst version this system will ever be</a:t>
            </a:r>
          </a:p>
          <a:p>
            <a:pPr>
              <a:spcAft>
                <a:spcPts val="300"/>
              </a:spcAft>
              <a:defRPr sz="1400">
                <a:solidFill>
                  <a:srgbClr val="212A3B"/>
                </a:solidFill>
              </a:defRPr>
            </a:pPr>
            <a:r>
              <a:t>• 15. Vision — per-customer × per-discipline tracks (megaworld-bms, etc.)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2 — A2 Equipment Takeoff</a:t>
            </a:r>
          </a:p>
        </p:txBody>
      </p:sp>
      <p:pic>
        <p:nvPicPr>
          <p:cNvPr id="5" name="Picture 4" descr="tier2-a2-takeof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A1: 135 equipment instances grouped by class, location, panel, and primary supplier.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2 — A4 Panel Schedule</a:t>
            </a:r>
          </a:p>
        </p:txBody>
      </p:sp>
      <p:pic>
        <p:nvPicPr>
          <p:cNvPr id="5" name="Picture 4" descr="tier2-a4-pan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A1: 18 BMS panels with I/O density, controller estimate, power consumption.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2 — C1 Contractor / Owner Matrix</a:t>
            </a:r>
          </a:p>
        </p:txBody>
      </p:sp>
      <p:pic>
        <p:nvPicPr>
          <p:cNvPr id="5" name="Picture 4" descr="tier2-c1-co-matri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A1: per-equipment-class supplier responsibility — BMS / ME / EE / Equipment Supplier / Owner — with I/O counts.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4E86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4E86C4"/>
                </a:solidFill>
              </a:defRPr>
            </a:pPr>
            <a:r>
              <a:t>Tier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Derived working documents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Cable schedule, network architecture, commissioning inventory — built on Tier 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3 — A3 Cable Schedule</a:t>
            </a:r>
          </a:p>
        </p:txBody>
      </p:sp>
      <p:pic>
        <p:nvPicPr>
          <p:cNvPr id="5" name="Picture 4" descr="tier3-a3-ca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A1+A2+A4 with cable-length assumption A-001. 200 cable runs; 6,810 m total.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3 — A5 Network Architecture (formatted MD)</a:t>
            </a:r>
          </a:p>
        </p:txBody>
      </p:sp>
      <p:pic>
        <p:nvPicPr>
          <p:cNvPr id="5" name="Picture 4" descr="tier3-a5-netwo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Hand-curated topology and switch schedule. 1 core + 6 edge switches, OM3 fiber backbone, flat /24 IP plan.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3 — A5 Network Architecture (visual diagram)</a:t>
            </a:r>
          </a:p>
        </p:txBody>
      </p:sp>
      <p:pic>
        <p:nvPicPr>
          <p:cNvPr id="5" name="Picture 4" descr="A5-netwo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80160"/>
            <a:ext cx="11274552" cy="15897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Auto-rendered from the A5 mermaid block. Star-and-tree centered on the core switch; riser fiber to per-floor edge switches; BACnet/IP equipment direct to the floor switch.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3 — B3 Commissioning Point Inventory</a:t>
            </a:r>
          </a:p>
        </p:txBody>
      </p:sp>
      <p:pic>
        <p:nvPicPr>
          <p:cNvPr id="5" name="Picture 4" descr="tier3-b3-commission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A1+A2: every physical I/O for P2P, every equipment for functional tests, plus 8 cross-system integrated sequences. 313 hours of T&amp;C.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5E9BD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5E9BDA"/>
                </a:solidFill>
              </a:defRPr>
            </a:pPr>
            <a:r>
              <a:t>Tier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Integrated outputs and scope modules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Manpower, schedule, risks, and the 11 scope-module instances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4 — B4 Installation Manhour Takeoff</a:t>
            </a:r>
          </a:p>
        </p:txBody>
      </p:sp>
      <p:pic>
        <p:nvPicPr>
          <p:cNvPr id="5" name="Picture 4" descr="tier4-b4-manhou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Auto-derived from A2+A3+A4 using standard production rates. 3,336 hours installation labor; 417 person-days.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The Challenge: proposals took too long, and quality was inconsistent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Why the old way wasn't working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Pain points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• Proposal preparation took 2–3 weeks per project, repeating much of the same work.</a:t>
            </a:r>
            <a:br/>
            <a:br/>
            <a:r>
              <a:t>• Each estimator started from scratch, often with different assumptions.</a:t>
            </a:r>
            <a:br/>
            <a:br/>
            <a:r>
              <a:t>• Junior staff had no structured framework to learn from.</a:t>
            </a:r>
            <a:br/>
            <a:br/>
            <a:r>
              <a:t>• Customer asks 'where did this number come from?' — answer required digging through emails.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Hidden costs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• No clear inventory of what we'd assumed vs. confirmed.</a:t>
            </a:r>
            <a:br/>
            <a:br/>
            <a:r>
              <a:t>• Schedule estimates didn't reconcile with manpower didn't reconcile with cost.</a:t>
            </a:r>
            <a:br/>
            <a:br/>
            <a:r>
              <a:t>• Each new project forgot the lessons of the last.</a:t>
            </a:r>
            <a:br/>
            <a:br/>
            <a:r>
              <a:t>• Customer clarifications were missed, ad-hoc, or sent late.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4 — Scope Module Instance (Controller Panels)</a:t>
            </a:r>
          </a:p>
        </p:txBody>
      </p:sp>
      <p:pic>
        <p:nvPicPr>
          <p:cNvPr id="5" name="Picture 4" descr="tier4-scope-mod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One of 11 scope modules instantiated for Kingsford. Module template + project-specific parameters → BOQ-ready line items.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4 — D1 Project Schedule</a:t>
            </a:r>
          </a:p>
        </p:txBody>
      </p:sp>
      <p:pic>
        <p:nvPicPr>
          <p:cNvPr id="5" name="Picture 4" descr="tier4-d1-sched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Hand-curated 16-week schedule reconciled with B4 manhours. Reveals: 4-person crew can't fit; need 6-person.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4 — D1 Project Schedule (visual Gantt)</a:t>
            </a:r>
          </a:p>
        </p:txBody>
      </p:sp>
      <p:pic>
        <p:nvPicPr>
          <p:cNvPr id="5" name="Picture 4" descr="D1-gant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868" y="1280160"/>
            <a:ext cx="7717215" cy="5120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Auto-generated from the D1 schedule. Sections colour-coded by lifecycle phase; milestones shown as diamonds.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C87E2E"/>
                </a:solidFill>
              </a:defRPr>
            </a:pPr>
            <a:r>
              <a:t>Tier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Bill of Quantities — the costed output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86 line items aggregated from working docs + pricing rate library — PHP 21.98 M grand total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6 — Bill of Quantities</a:t>
            </a:r>
          </a:p>
        </p:txBody>
      </p:sp>
      <p:pic>
        <p:nvPicPr>
          <p:cNvPr id="5" name="Picture 4" descr="tier6-bo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Mechanical aggregation: the BOQ generator reads working docs A1–B4 and applies the pricing rate library. Every line cites its source.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A8661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A8661F"/>
                </a:solidFill>
              </a:defRPr>
            </a:pPr>
            <a:r>
              <a:t>Tier 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Customer-facing synthesis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The proposal narrative + supplier RFQ package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7 — Customer Proposal Draft</a:t>
            </a:r>
          </a:p>
        </p:txBody>
      </p:sp>
      <p:pic>
        <p:nvPicPr>
          <p:cNvPr id="5" name="Picture 4" descr="tier7-proposal-draf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Synthesizes Tiers 1–6 into a customer-facing narrative: cover letter, executive summary, technical proposal, schedule, commercial summary, stated assumptions, inclusions/exclusions.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3F8B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3F8B4D"/>
                </a:solidFill>
              </a:defRPr>
            </a:pPr>
            <a:r>
              <a:t>Tier 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Final rendered deliverables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13 customer-ready files produced from a single command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Tier 8 — Final Deliverables Package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Mechanical helpers render Tier 7 markdown/YAML into PDF / DOCX / Excel / PPTX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79476" y="1691640"/>
          <a:ext cx="114300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1828800"/>
                <a:gridCol w="1828800"/>
                <a:gridCol w="3657600"/>
              </a:tblGrid>
              <a:tr h="365760">
                <a:tc>
                  <a:txBody>
                    <a:bodyPr/>
                    <a:lstStyle/>
                    <a:p>
                      <a:r>
                        <a:rPr b="1" sz="1000">
                          <a:solidFill>
                            <a:srgbClr val="F8F9FB"/>
                          </a:solidFill>
                        </a:rPr>
                        <a:t>File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000">
                          <a:solidFill>
                            <a:srgbClr val="F8F9FB"/>
                          </a:solidFill>
                        </a:rPr>
                        <a:t>Format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000">
                          <a:solidFill>
                            <a:srgbClr val="F8F9FB"/>
                          </a:solidFill>
                        </a:rPr>
                        <a:t>Size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000">
                          <a:solidFill>
                            <a:srgbClr val="F8F9FB"/>
                          </a:solidFill>
                        </a:rPr>
                        <a:t>Pages / Sheets / Slides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01-Initial-Overview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PDF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80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7 pages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02-Proposal-Draft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PDF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239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30 pages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03-BOQ-Bill-of-Quantities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Excel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29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11 sheets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04-A1-IO-List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Excel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51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2 sheets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05-A2-Equipment-Takeoff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Excel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18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2 sheets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06-A3-Cable-Schedule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Excel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20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4 sheets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07-A4-Panel-Schedule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Excel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10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3 sheets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08-Open-Items-RFI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Word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15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—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09-Stated-Assumptions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16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—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10-Proposal-Comprehensive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PDF + DOCX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1.5 MB + 50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92 pages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11-Customer-Proposal-Presentation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PowerPoint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74 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31 slides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12-Internal-Methodology-Presentation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PowerPoint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70 KB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000">
                          <a:solidFill>
                            <a:srgbClr val="212A3B"/>
                          </a:solidFill>
                        </a:rPr>
                        <a:t>this deck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8 — Comprehensive Proposal (PDF cover page)</a:t>
            </a:r>
          </a:p>
        </p:txBody>
      </p:sp>
      <p:pic>
        <p:nvPicPr>
          <p:cNvPr id="5" name="Picture 4" descr="tier8-proposal-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376" y="1280160"/>
            <a:ext cx="38862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The customer-facing PDF. ~92 pages: cover letter, executive summary, technical proposal, schedule, commercial summary, stated assumptions, inclusions/exclusions.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The Solution: structured, agent-driven, tier-based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Each step is a sub-routine the AI agent follows; documents flow in tiers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109728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Two-layer separation: a reusable Master Playbook (sub-routines / agent instructions) + per-project workspace (working files)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10 sequential phases (sub-routines) from intake to deliverables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Documents are organized in TIERS — Tier 0 = customer inputs, each generated tier reads only from lower tiers (strict DAG, no circular references)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Working documents capture the engineering basis at each tier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Mechanical helpers handle safe data aggregation between standardized formats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Engineering judgment stays in the agent's adaptive markdown sub-routines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• Standard formats are the contract that lets it all stay deterministic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2F5C8A"/>
                </a:solidFill>
              </a:defRPr>
            </a:pPr>
            <a:r>
              <a:t>Principles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Why the framework holds together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Five design principles that govern every project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Design Principles A–F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These principles govern when to extend the framework and what to keep adaptive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0876" y="1691640"/>
          <a:ext cx="118872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029200"/>
                <a:gridCol w="6400800"/>
              </a:tblGrid>
              <a:tr h="365760">
                <a:tc>
                  <a:txBody>
                    <a:bodyPr/>
                    <a:lstStyle/>
                    <a:p/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100">
                          <a:solidFill>
                            <a:srgbClr val="F8F9FB"/>
                          </a:solidFill>
                        </a:rPr>
                        <a:t>Principle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100">
                          <a:solidFill>
                            <a:srgbClr val="F8F9FB"/>
                          </a:solidFill>
                        </a:rPr>
                        <a:t>Why it matters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Mechanical helpers operate only on standardized agent-prepared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Customer document interpretation stays adaptive, in agent instructions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Engineering judgment lives in agent instructions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Agent CAN write project-specific helpers when needed; permanent tools are mechanical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The applicability check is foundational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Phase 5a always begins with 'what we need vs. what's given'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Determinism through standard formats — and translation when needed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Customer-provided docs are translated to standard format BEFORE downstream work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Document tier classification (the dependency DAG)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Strict tier ordering; no circular references; build order is known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Transparency and auditability — never hide weak spots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12A3B"/>
                          </a:solidFill>
                        </a:rPr>
                        <a:t>Auto-generated quantities the team must verify get a verification overlay + sibling audit workbook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Determinism through standard formats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Standard formats are the contract that lets mechanical helpers run reliably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Standard formats (the contract)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Every working-doc type has ONE canonical format:</a:t>
            </a:r>
            <a:br/>
            <a:br/>
            <a:r>
              <a:t>• I/O list — standard YAML schema (id, system, equipment, location, point description, type, field device, C/O, source, ...)</a:t>
            </a:r>
            <a:br/>
            <a:br/>
            <a:r>
              <a:t>• BOQ — standard YAML schema (line items with WBS, qty, unit, rate, source, RFQ flag)</a:t>
            </a:r>
            <a:br/>
            <a:br/>
            <a:r>
              <a:t>• Cable, panel, equipment takeoff — each has a single canonical format</a:t>
            </a:r>
            <a:br/>
            <a:br/>
            <a:r>
              <a:t>• Pricing rate library + equipment-class defaults — standard YAML, peer-reviewable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Translation at the entry boundary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When the customer supplies a document that covers a working-doc type:</a:t>
            </a:r>
            <a:br/>
            <a:br/>
            <a:r>
              <a:t>1. The agent transcribes it into our standard format BEFORE proceeding.</a:t>
            </a:r>
            <a:br/>
            <a:br/>
            <a:r>
              <a:t>2. Each translated row cites the customer's source file for traceability.</a:t>
            </a:r>
            <a:br/>
            <a:br/>
            <a:r>
              <a:t>3. Schema mismatches surface as assumptions and clarifications.</a:t>
            </a:r>
            <a:br/>
            <a:br/>
            <a:r>
              <a:t>4. Downstream work always operates on the standardized representation, never on the customer's native format.</a:t>
            </a:r>
            <a:br/>
            <a:br/>
            <a:r>
              <a:t>Result: regardless of customer format variation, downstream pipeline stays deterministic.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Where mechanical automation ends and judgment begins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We're conservative about what we automate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Mechanical (Python helpers)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Pure data aggregators on standardized YAML — no customer-document interpretation:</a:t>
            </a:r>
            <a:br/>
            <a:br/>
            <a:r>
              <a:t>• BOQ aggregator</a:t>
            </a:r>
            <a:br/>
            <a:r>
              <a:t>• RFQ packager</a:t>
            </a:r>
            <a:br/>
            <a:r>
              <a:t>• Excel exporters</a:t>
            </a:r>
            <a:br/>
            <a:r>
              <a:t>• PDF / DOCX rendering</a:t>
            </a:r>
            <a:br/>
            <a:r>
              <a:t>• Presentation builders</a:t>
            </a:r>
            <a:br/>
            <a:br/>
            <a:r>
              <a:t>Why safe:</a:t>
            </a:r>
            <a:br/>
            <a:r>
              <a:t>    – No customer-document interpretation</a:t>
            </a:r>
            <a:br/>
            <a:r>
              <a:t>    – Input/output formats are fixed</a:t>
            </a:r>
            <a:br/>
            <a:r>
              <a:t>    – Every quantity is sourced from agent-prepared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Agent-driven (sub-routines / instructions)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Adaptive instructions in the playbook — sub-routines the agent follows:</a:t>
            </a:r>
            <a:br/>
            <a:br/>
            <a:r>
              <a:t>• Customer document extraction protocol</a:t>
            </a:r>
            <a:br/>
            <a:r>
              <a:t>• Project classification (triangulation)</a:t>
            </a:r>
            <a:br/>
            <a:r>
              <a:t>• Required-doc checklist comparison</a:t>
            </a:r>
            <a:br/>
            <a:r>
              <a:t>• WBS scope decomposition</a:t>
            </a:r>
            <a:br/>
            <a:r>
              <a:t>• Working-document applicability matrix</a:t>
            </a:r>
            <a:br/>
            <a:r>
              <a:t>• Working-document content (e.g., interpreting a points list into an I/O list)</a:t>
            </a:r>
            <a:br/>
            <a:r>
              <a:t>• Module instance parameter selection</a:t>
            </a:r>
            <a:br/>
            <a:r>
              <a:t>• Assumption rationale and impact assessment</a:t>
            </a:r>
            <a:br/>
            <a:r>
              <a:t>• Customer clarification framing</a:t>
            </a:r>
            <a:br/>
            <a:br/>
            <a:r>
              <a:t>When format/scope is genuinely unique, the agent writes a project-specific helper script.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Principle F — Transparency &amp; auditability layer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Some auto-generated quantities are inherently soft. We don't pretend; we make them visible and editable.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The honest framing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The named weakest spot: cable lengths.</a:t>
            </a:r>
            <a:br/>
            <a:br/>
            <a:r>
              <a:t>Today the agent uses assumption A-001 — 30 m average panel-to-device run, 80 m trunk per floor — because we don't always have scaled drawings or a site walkthrough yet.</a:t>
            </a:r>
            <a:br/>
            <a:br/>
            <a:r>
              <a:t>Field-verified lengths typically vary ±20% per cable. If we hide that, the BOQ looks more confident than it is.</a:t>
            </a:r>
            <a:br/>
            <a:br/>
            <a:r>
              <a:t>The fix is a transparency layer that makes weak spots obvious and editable — not buried in a YAML footnote.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The mechanism (Principle F)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How it works:</a:t>
            </a:r>
            <a:br/>
            <a:br/>
            <a:r>
              <a:t>1. Every team-verifiable working doc (A1, A2, A3, A4, A6, B4, D1) supports a verification: overlay block per row — status / corrected_&lt;field&gt; / verified_by / drawing_ref / notes.</a:t>
            </a:r>
            <a:br/>
            <a:br/>
            <a:r>
              <a:t>2. Mechanical helpers respect the corrected value when present — corrections flow into B4 manhours, BOQ, and final deliverables automatically.</a:t>
            </a:r>
            <a:br/>
            <a:br/>
            <a:r>
              <a:t>3. A sibling Excel audit workbook is generated alongside each YAML — that's the team's review surface.</a:t>
            </a:r>
            <a:br/>
            <a:br/>
            <a:r>
              <a:t>4. Audit workbook is regenerable; canonical YAML is the single source of truth.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The audit workbook — what the team actually opens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XLSX, multi-sheet, filterable. Built for how the proposal team works in Excel daily.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What's in the workbook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Each audit workbook contains:</a:t>
            </a:r>
            <a:br/>
            <a:br/>
            <a:r>
              <a:t>• Summary — totals, status counts (colour-coded), known weak points, correction workflow</a:t>
            </a:r>
            <a:br/>
            <a:br/>
            <a:r>
              <a:t>• Per-axis rollups — e.g., A3 cable schedule has By Panel / By Floor / By Cable Type</a:t>
            </a:r>
            <a:br/>
            <a:br/>
            <a:r>
              <a:t>• Detail — every row with auto-filter + frozen header; status cells colour-coded (green=verified, red=needs correction, yellow=uncertain, grey=unverified)</a:t>
            </a:r>
            <a:br/>
            <a:br/>
            <a:r>
              <a:t>• Verification schema — copy-pasteable YAML template + priority-ordered verification methods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How the team uses it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Workflow in practice:</a:t>
            </a:r>
            <a:br/>
            <a:br/>
            <a:r>
              <a:t>• At desk: open A3-cable-schedule-AUDIT.xlsx, filter Detail by panel, cross-check totals against architectural drawings.</a:t>
            </a:r>
            <a:br/>
            <a:br/>
            <a:r>
              <a:t>• On site: print or open on tablet, walk the building, mark up.</a:t>
            </a:r>
            <a:br/>
            <a:br/>
            <a:r>
              <a:t>• Back at desk: edit A3-cable-schedule.yaml — add a verification: block with corrected_length_m, status, drawing_ref.</a:t>
            </a:r>
            <a:br/>
            <a:br/>
            <a:r>
              <a:t>• Re-run the deliverables generator — corrections propagate.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Where this is going — the proposal cockpit (v1+)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v0 surfaces ask the user to think like the agent. The cockpit inverts that.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Where we are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Today (v0):</a:t>
            </a:r>
            <a:br/>
            <a:br/>
            <a:r>
              <a:t>• Customer drops files in a folder</a:t>
            </a:r>
            <a:br/>
            <a:r>
              <a:t>• Agent runs in a terminal</a:t>
            </a:r>
            <a:br/>
            <a:r>
              <a:t>• Outputs land as XLSX / PDF / DOCX</a:t>
            </a:r>
            <a:br/>
            <a:r>
              <a:t>• Verification = open Excel + edit YAML</a:t>
            </a:r>
            <a:br/>
            <a:br/>
            <a:r>
              <a:t>Honest, but technical. The user has to think in our shapes.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Where we're going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Tomorrow (v1+ journey-style UX):</a:t>
            </a:r>
            <a:br/>
            <a:br/>
            <a:r>
              <a:t>1. Drop-zone intake — drag-and-drop with auto-classified document tiles.</a:t>
            </a:r>
            <a:br/>
            <a:br/>
            <a:r>
              <a:t>2. One 'Generate proposal' button — live phase-by-phase progress.</a:t>
            </a:r>
            <a:br/>
            <a:br/>
            <a:r>
              <a:t>3. Tier walk — visual timeline Tier 0 → Tier 8, click any node to inspect lineage.</a:t>
            </a:r>
            <a:br/>
            <a:br/>
            <a:r>
              <a:t>4. Audit cockpit — split-pane: drawing on left ~70%, filterable row list on right ~30%; click a row, drawing pans to the grid reference; inline-edit writes back to YAML.</a:t>
            </a:r>
            <a:br/>
            <a:br/>
            <a:r>
              <a:t>5. Regen loop — one button refreshes downstream artifacts; diffs are visible per phase.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Quality and Trust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Why this approach delivers a defensible, auditable proposal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109728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Every quantity is traceable — each BOQ line cites its working doc; each working doc cites the customer's source document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Assumptions are explicit — 19 stated assumptions in the proposal, each with cost-impact-if-wrong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The basis is reproducible — re-run the aggregators and the same input produces the same output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No hidden magic in labor / rates — pricing defaults are a peer-reviewable rate library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Customer questions have documented answers — each clarification has a default assumed and a rationale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Audit trail — every change committed with a 'why' message</a:t>
            </a:r>
          </a:p>
          <a:p>
            <a:pPr>
              <a:spcAft>
                <a:spcPts val="800"/>
              </a:spcAft>
              <a:defRPr sz="1400">
                <a:solidFill>
                  <a:srgbClr val="212A3B"/>
                </a:solidFill>
              </a:defRPr>
            </a:pPr>
            <a:r>
              <a:t>• ✓ Deliverables are internally consistent — the BOQ in the PDF equals the BOQ in the Excel equals the BOQ in the proposal narrative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Time Savings: before vs. after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What used to take 2–3 weeks now takes 5–7 working days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0876" y="1691640"/>
          <a:ext cx="118872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4114800"/>
                <a:gridCol w="4114800"/>
              </a:tblGrid>
              <a:tr h="365760"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Phase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Before (hand-rolled)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After (this framework)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Phases 1–4: Intake → WBS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2–3 days, often inconsistent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1 day with structured walkthrough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 5a: Working docs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5–7 days hand-typing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2–3 days (about half are auto-aggregated)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 5b: Module instantiation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Skipped or hand-built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0.5 day (templates)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 6: BOQ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2–3 days hand-Excel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Hours (one command)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Phases 7–8: Assumptions + RFI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Often missed, ad-hoc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Hours (auto-organized)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 9: RFQ to suppliers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Manual emails per category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Hours (12 docs auto-categorized)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Phase 10: Proposal narrative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3–5 days hand-write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1 day (templates + auto-populate)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Total typical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2–3 weeks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5–7 working days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Kingsford BMS Pilot — what we produced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From 5 customer documents (~165 MB) to a 13-file deliverables package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" y="169164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753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BMS I/O points enumerated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343400" y="169164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132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Equipment instances cataloged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046720" y="169164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8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Field panels designed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0080" y="320040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6,810 m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Cable footage estimated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343400" y="320040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4,648 hr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Project effort calculated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46720" y="320040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PHP 21.98M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Grand total proposal value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0080" y="470916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63 / 86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BOQ items / RFQ-flagged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343400" y="470916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12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Supplier RFQ docs generated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046720" y="4709160"/>
            <a:ext cx="3566160" cy="1371600"/>
          </a:xfrm>
          <a:prstGeom prst="roundRect">
            <a:avLst/>
          </a:prstGeom>
          <a:solidFill>
            <a:srgbClr val="F8F9FB"/>
          </a:solidFill>
          <a:ln>
            <a:solidFill>
              <a:srgbClr val="2F5C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91440" bIns="91440"/>
          <a:lstStyle/>
          <a:p>
            <a:pPr algn="ctr">
              <a:defRPr sz="2400" b="1">
                <a:solidFill>
                  <a:srgbClr val="2F5C8A"/>
                </a:solidFill>
              </a:defRPr>
            </a:pPr>
            <a:r>
              <a:t>19</a:t>
            </a:r>
          </a:p>
          <a:p>
            <a:pPr algn="ctr">
              <a:defRPr sz="1100">
                <a:solidFill>
                  <a:srgbClr val="212A3B"/>
                </a:solidFill>
              </a:defRPr>
            </a:pPr>
            <a:r>
              <a:t>Customer clarifications cataloged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8F9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9555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7200" b="1">
                <a:solidFill>
                  <a:srgbClr val="955518"/>
                </a:solidFill>
              </a:defRPr>
            </a:pPr>
            <a:r>
              <a:t>Tier 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600" b="1">
                <a:solidFill>
                  <a:srgbClr val="2F5C8A"/>
                </a:solidFill>
              </a:defRPr>
            </a:pPr>
            <a:r>
              <a:t>What we received from the customer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754880"/>
            <a:ext cx="10515600" cy="1371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>
                <a:solidFill>
                  <a:srgbClr val="6E7A8C"/>
                </a:solidFill>
              </a:defRPr>
            </a:pPr>
            <a:r>
              <a:t>5 documents (~165 MB) — the raw material the agent reads but never produces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This is version 0. It will be the worst version of this system.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Every project from now on patches the agent instructions where edge cases surface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109728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 sz="1400">
                <a:solidFill>
                  <a:srgbClr val="212A3B"/>
                </a:solidFill>
              </a:defRPr>
            </a:pPr>
            <a:r>
              <a:t>• What v0 IS: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A working end-to-end pipeline that produced the Kingsford proposal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A baseline of the 17 working-doc types and 11 scope modules for BMS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A pricing rate library that's defensible at mid-market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A complete deliverables package the customer can act on</a:t>
            </a:r>
          </a:p>
          <a:p>
            <a:pPr>
              <a:spcAft>
                <a:spcPts val="400"/>
              </a:spcAft>
              <a:defRPr sz="1400">
                <a:solidFill>
                  <a:srgbClr val="212A3B"/>
                </a:solidFill>
              </a:defRPr>
            </a:pPr>
            <a:r>
              <a:t>• What v0 is NOT yet: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Calibrated against won-bid actuals (so pricing defaults will tighten)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Tested across customer formats beyond Megaworld's TUEC convention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Tracking edge cases that haven't been encountered yet</a:t>
            </a:r>
          </a:p>
          <a:p>
            <a:pPr>
              <a:spcAft>
                <a:spcPts val="400"/>
              </a:spcAft>
              <a:defRPr sz="1200">
                <a:solidFill>
                  <a:srgbClr val="212A3B"/>
                </a:solidFill>
              </a:defRPr>
            </a:pPr>
            <a:r>
              <a:t>  ◦ Handling rehab/retrofit scope (modules retired during Kingsford classification will be re-activated)</a:t>
            </a:r>
          </a:p>
          <a:p>
            <a:pPr>
              <a:spcAft>
                <a:spcPts val="400"/>
              </a:spcAft>
              <a:defRPr sz="1400">
                <a:solidFill>
                  <a:srgbClr val="212A3B"/>
                </a:solidFill>
              </a:defRPr>
            </a:pPr>
            <a:r>
              <a:t>•  </a:t>
            </a:r>
          </a:p>
          <a:p>
            <a:pPr>
              <a:spcAft>
                <a:spcPts val="400"/>
              </a:spcAft>
              <a:defRPr sz="1400">
                <a:solidFill>
                  <a:srgbClr val="212A3B"/>
                </a:solidFill>
              </a:defRPr>
            </a:pPr>
            <a:r>
              <a:t>• Every project from here is an opportunity to improve. When an edge case surfaces, we patch the agent's instructions immediately so the next project benefits.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The vision: per-customer × per-discipline tracks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Soon the agent will recognize which 'track' a project belongs to and apply tuned defaults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Tracks the framework will support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Examples of future tracks:</a:t>
            </a:r>
            <a:br/>
            <a:br/>
            <a:r>
              <a:t>• megaworld-bms</a:t>
            </a:r>
            <a:br/>
            <a:r>
              <a:t>    → Tuned for TUEC points-list convention,</a:t>
            </a:r>
            <a:br/>
            <a:r>
              <a:t>       Megaworld portfolio standardization, hotel/condotel</a:t>
            </a:r>
            <a:br/>
            <a:r>
              <a:t>       scope patterns</a:t>
            </a:r>
            <a:br/>
            <a:br/>
            <a:r>
              <a:t>• san-miguel-electrical</a:t>
            </a:r>
            <a:br/>
            <a:r>
              <a:t>    → Tuned for SMC's switchgear standards,</a:t>
            </a:r>
            <a:br/>
            <a:r>
              <a:t>       motor-control specifications, plant electrical typology</a:t>
            </a:r>
            <a:br/>
            <a:br/>
            <a:r>
              <a:t>• dmci-automation</a:t>
            </a:r>
            <a:br/>
            <a:r>
              <a:t>    → Tuned for DMCI's process-automation conventions,</a:t>
            </a:r>
            <a:br/>
            <a:r>
              <a:t>       PLC + SCADA standards</a:t>
            </a:r>
            <a:br/>
            <a:br/>
            <a:r>
              <a:t>Each track tunes:</a:t>
            </a:r>
            <a:br/>
            <a:r>
              <a:t>    – the required-docs checklist</a:t>
            </a:r>
            <a:br/>
            <a:r>
              <a:t>    – the equipment-class defaults</a:t>
            </a:r>
            <a:br/>
            <a:r>
              <a:t>    – the pricing rate library</a:t>
            </a:r>
            <a:br/>
            <a:r>
              <a:t>    – the module templates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1691640"/>
            <a:ext cx="54864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defRPr sz="1800" b="1">
                <a:solidFill>
                  <a:srgbClr val="2F5C8A"/>
                </a:solidFill>
              </a:defRPr>
            </a:pPr>
            <a:r>
              <a:t>How tracks emerge from real projects</a:t>
            </a:r>
          </a:p>
          <a:p>
            <a:pPr>
              <a:defRPr sz="1500">
                <a:solidFill>
                  <a:srgbClr val="212A3B"/>
                </a:solidFill>
              </a:defRPr>
            </a:pPr>
            <a:r>
              <a:t>How tracks emerge:</a:t>
            </a:r>
            <a:br/>
            <a:br/>
            <a:r>
              <a:t>1. After 2–3 projects on the same (customer × discipline)</a:t>
            </a:r>
            <a:br/>
            <a:r>
              <a:t>    pair, patterns become clear:</a:t>
            </a:r>
            <a:br/>
            <a:r>
              <a:t>        – Which docs they always supply</a:t>
            </a:r>
            <a:br/>
            <a:r>
              <a:t>        – Which they never supply</a:t>
            </a:r>
            <a:br/>
            <a:r>
              <a:t>        – Their preferred brands</a:t>
            </a:r>
            <a:br/>
            <a:r>
              <a:t>        – Their typical project profile</a:t>
            </a:r>
            <a:br/>
            <a:r>
              <a:t>        – Their commercial term defaults</a:t>
            </a:r>
            <a:br/>
            <a:br/>
            <a:r>
              <a:t>2. We capture those patterns as a track configuration</a:t>
            </a:r>
            <a:br/>
            <a:r>
              <a:t>    in the playbook (still markdown / YAML).</a:t>
            </a:r>
            <a:br/>
            <a:br/>
            <a:r>
              <a:t>3. The agent loads the track at project kickoff and</a:t>
            </a:r>
            <a:br/>
            <a:r>
              <a:t>    starts with track-tuned defaults instead of</a:t>
            </a:r>
            <a:br/>
            <a:r>
              <a:t>    framework-wide defaults.</a:t>
            </a:r>
            <a:br/>
            <a:br/>
            <a:r>
              <a:t>4. Over time, every major customer-discipline combination</a:t>
            </a:r>
            <a:br/>
            <a:r>
              <a:t>    has its own track, and the agent's first proposal</a:t>
            </a:r>
            <a:br/>
            <a:r>
              <a:t>    on that pairing is already 80% calibrated.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Next Steps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What we're asking the team to do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691640"/>
            <a:ext cx="10972800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Review this Kingsford pilot — proposal narrative, BOQ, working documents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Validate the pricing defaults against your last 2–3 won bids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Provide feedback on module templates (anything missing? anything redundant?)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Identify the next project to pilot the framework on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Identify 2–3 estimators willing to learn the framework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Decide on adoption pace: opt-in pilot, then mandate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Approve the pricing rate library for inclusion in the playbook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Schedule a follow-up review in 2 weeks after a second pilot</a:t>
            </a:r>
          </a:p>
          <a:p>
            <a:pPr>
              <a:spcAft>
                <a:spcPts val="800"/>
              </a:spcAft>
              <a:defRPr sz="1500">
                <a:solidFill>
                  <a:srgbClr val="212A3B"/>
                </a:solidFill>
              </a:defRPr>
            </a:pPr>
            <a:r>
              <a:t>• □  Begin curating the first track — likely megaworld-bms, given Kingsford as the seed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74320" cy="685800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5156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>
                <a:solidFill>
                  <a:srgbClr val="F8F9FB"/>
                </a:solidFill>
              </a:defRPr>
            </a:pPr>
            <a:r>
              <a:t>Questions, Feedback, Discussion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4114800"/>
            <a:ext cx="105156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>
                <a:solidFill>
                  <a:srgbClr val="F8F9FB"/>
                </a:solidFill>
              </a:defRPr>
            </a:pPr>
            <a:r>
              <a:t>Let's discuss how we make this stick — and which project to run next.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solidFill>
                  <a:srgbClr val="212A3B"/>
                </a:solidFill>
              </a:defRPr>
            </a:pPr>
            <a:r>
              <a:t>The 5 Tier 0 documents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88720"/>
            <a:ext cx="11274552" cy="4114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400" i="1">
                <a:solidFill>
                  <a:srgbClr val="6E7A8C"/>
                </a:solidFill>
              </a:defRPr>
            </a:pPr>
            <a:r>
              <a:t>What the customer sent — the agent's input boundary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79476" y="1691640"/>
          <a:ext cx="11430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200400"/>
                <a:gridCol w="4572000"/>
              </a:tblGrid>
              <a:tr h="365760"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Document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From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8F9FB"/>
                          </a:solidFill>
                        </a:rPr>
                        <a:t>What it tells us</a:t>
                      </a:r>
                    </a:p>
                  </a:txBody>
                  <a:tcPr>
                    <a:solidFill>
                      <a:srgbClr val="2F5C8A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Customer Enquiry Letter (Requirement.rtf)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Megaworld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Scope statement: Complete supply, install, T&amp;C of BMS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BMS Points list (TUEC).pdf, 3 sheets, 22 MB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R.J. Calpo &amp; Co.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BMS-01 spec + I/O tabulation; BMS-02 more I/O; BMS-03 P&amp;IDs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EE Plan (TUEC).pdf, 22 pages, 38 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Mario A. Alix Phils.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Construction Bulletin No.8 — revised electrical layouts and load schedules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MC Standards — ME Points List.pdf, 7 pages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Megaworld portfolio standard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Mechanical points-list baseline (DOAS, AHU, EAS, BOH templates)</a:t>
                      </a:r>
                    </a:p>
                  </a:txBody>
                  <a:tcPr>
                    <a:solidFill>
                      <a:srgbClr val="F8F9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MC Standards — PL Points List.pdf, 1 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Megaworld portfolio 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200">
                          <a:solidFill>
                            <a:srgbClr val="212A3B"/>
                          </a:solidFill>
                        </a:rPr>
                        <a:t>Plumbing points-list baseline (calorifiers, heat pumps, recirc pumps)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0 — Customer Enquiry Letter (Requirement.rtf)</a:t>
            </a:r>
          </a:p>
        </p:txBody>
      </p:sp>
      <p:pic>
        <p:nvPicPr>
          <p:cNvPr id="5" name="Picture 4" descr="tier0-requirem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76" y="1280160"/>
            <a:ext cx="89408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One-paragraph scope statement. Note the word 'Rehabilitation' — the trigger for our triangulation rule on stage classification.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0 — BMS Points list (TUEC), Sheet BMS-01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(image not found: /home/rojel-rivera/RTRX13-Shared/Proposals/projects/2026-04-kingsford-bms-AB4/00-customer-inputs/_extracted/pages/BMS-PointsList-TUEC-p-1.png)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A1-format Construction Bulletin from R.J. Calpo &amp; Co. — General BMS specifications + I/O tabulation per system.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365760"/>
          </a:xfrm>
          <a:prstGeom prst="rect">
            <a:avLst/>
          </a:prstGeom>
          <a:solidFill>
            <a:srgbClr val="2F5C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365760"/>
            <a:ext cx="137160" cy="6492240"/>
          </a:xfrm>
          <a:prstGeom prst="rect">
            <a:avLst/>
          </a:prstGeom>
          <a:solidFill>
            <a:srgbClr val="C87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502920"/>
            <a:ext cx="11274552" cy="6400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 b="1">
                <a:solidFill>
                  <a:srgbClr val="212A3B"/>
                </a:solidFill>
              </a:defRPr>
            </a:pPr>
            <a:r>
              <a:t>Tier 0 — EE Plan (TUEC), Cover Letter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(image not found: /home/rojel-rivera/RTRX13-Shared/Proposals/projects/2026-04-kingsford-bms-AB4/00-customer-inputs/_extracted/pages/EE-Plan-TUEC-p-01.png)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217920"/>
            <a:ext cx="11274552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300" i="1">
                <a:solidFill>
                  <a:srgbClr val="6E7A8C"/>
                </a:solidFill>
              </a:defRPr>
            </a:pPr>
            <a:r>
              <a:t>Construction Bulletin No.8 cover from Mario A. Alix Phils. — adjusts mechanical layout and adds kitchen power provisions.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