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BFD"/>
                </a:solidFill>
              </a:defRPr>
            </a:pPr>
            <a:r>
              <a:t>Building Management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Proposal for the Kingsford Hotel Bacolod — BMS (AB-Run-2)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7607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FAFBFD"/>
                </a:solidFill>
              </a:defRPr>
            </a:pPr>
            <a:r>
              <a:t>Submitted to Megaworld Corporation  ·  Manhattan Street, The Upper East, Bacolod City  ·  2026-04-28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Subsystem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Every BMS-monitored subsystem in the project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76" y="1691640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5029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Subsystem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Equipment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I/O Points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Chilled Water Plant + Cooling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(3 chillers, 4 PCHWP, 3 COMP, 3 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Basement-Podium BOH AHUs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confirmed (CHWP-1.1/1.2/1.3 at GND)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Plumbing/Sanitary Hotwater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 (calorifiers ×6 + heat pumps ×6 + recirc ×6 + headers)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General Ventilation (5 zones)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68 exhaust fans (GF, 2nd, 3rd Amenity, Basement, Roofdeck)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Boiler / Laundry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 steam boilers (SB-1, SB-2) at Lower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Casino MVAC + Hotel/Roofdeck DOAS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(DOAS-2W + DOAS-RD.1/2 with ozonizers)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AHU 2nd Level + Roofdeck PAHU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 (AHU-2M.1/2 + Ozonizers ×2 + PAHU-RD.1/2)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66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 Metering / EE Integration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meters (3 main + 10 sub-feeder)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Equipment Highlights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Tier-1 BACnet/IP-native equipment — Megaworld portfolio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Head-end and network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2× redundant BMS servers (HE-SVR-01/02)</a:t>
            </a:r>
            <a:br/>
            <a:r>
              <a:t>• 2× operator workstations</a:t>
            </a:r>
            <a:br/>
            <a:r>
              <a:t>• 1× graphics PC + 55-inch commercial display</a:t>
            </a:r>
            <a:br/>
            <a:r>
              <a:t>• 3 kVA UPS, 30-min runtime</a:t>
            </a:r>
            <a:br/>
            <a:r>
              <a:t>• Server room rack + cabling + KVM + alarm printer</a:t>
            </a:r>
            <a:br/>
            <a:r>
              <a:t>• Software: server + 3 client + energy module + graphics editor</a:t>
            </a:r>
            <a:br/>
            <a:br/>
            <a:r>
              <a:t>• 1 core managed switch + 6 edge switches</a:t>
            </a:r>
            <a:br/>
            <a:r>
              <a:t>• 300 m OM3 fiber riser + 14 transceivers</a:t>
            </a:r>
            <a:br/>
            <a:r>
              <a:t>• Cat6 + BACnet-IP integration to all equipment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Field panels and devices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18 BMS field panels (IP54 wall-mount)</a:t>
            </a:r>
            <a:br/>
            <a:r>
              <a:t>• ~30 DDC controllers (mix of network + I/O)</a:t>
            </a:r>
            <a:br/>
            <a:r>
              <a:t>• I/O modules: 9 AI + 3 AO + 17 DI + 2 DO</a:t>
            </a:r>
            <a:br/>
            <a:r>
              <a:t>• Surge protection on all panels</a:t>
            </a:r>
            <a:br/>
            <a:br/>
            <a:r>
              <a:t>• ~150 BMS-supplied sensors (T, RH, P, flow, CO2, CO, VOC)</a:t>
            </a:r>
            <a:br/>
            <a:r>
              <a:t>• 13 multifunction power meters + 39 CTs</a:t>
            </a:r>
            <a:br/>
            <a:r>
              <a:t>• 2 Modbus serial-to-IP gateways</a:t>
            </a:r>
            <a:br/>
            <a:r>
              <a:t>• 1 plant-level BTU meter</a:t>
            </a:r>
            <a:br/>
            <a:br/>
            <a:r>
              <a:t>• ~6,810 m total cable + branch conduit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Project Schedule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16-Week Project Schedule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From Purchase Order to Handover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7315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Wk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Key activities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Mobilization +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Site mobilization, kick-off, MEP coordination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2-4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Engineering &amp; Submittals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Panel layouts, IO list, control sequences, network design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Long-lead supply orders placed (chillers, server, UPS)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Factory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FAT in vendor facility prior to site mobilization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Material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All supply on site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7-12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Installation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Containment → cable pulling → panels → devices → head-end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Pre-Commissioning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Power-up, smoke tests, panel verification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Point-to-Point Testing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523 physical I/O verified panel-by-panel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Functional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135 equipment functional sequences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Integrated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8 cross-system sequences + Owner Site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+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hours operator training, as-built docs, warranty start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Resourcing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Peak headcount of 11 personnel during weeks 9–10; total project effort 4,648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Manpower mix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Project Manager × 1 (full duration)</a:t>
            </a:r>
            <a:br/>
            <a:br/>
            <a:r>
              <a:t>• Engineering: 2 BMS engineers during design phase</a:t>
            </a:r>
            <a:br/>
            <a:br/>
            <a:r>
              <a:t>• Wireman/Electrician crew of 4–6 during installation</a:t>
            </a:r>
            <a:br/>
            <a:br/>
            <a:r>
              <a:t>• BMS Technician crew of 1–3 during commissioning</a:t>
            </a:r>
            <a:br/>
            <a:br/>
            <a:r>
              <a:t>• Graphics Engineer × 1 during programming weeks</a:t>
            </a:r>
            <a:br/>
            <a:br/>
            <a:r>
              <a:t>• Total person-days: 581</a:t>
            </a:r>
            <a:br/>
            <a:br/>
            <a:r>
              <a:t>• Total project hours: 4,648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Effort by phase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&amp; Design (1.2): 320 hr</a:t>
            </a:r>
            <a:br/>
            <a:r>
              <a:t>• Project Management (1.1, 3.1): 720 hr</a:t>
            </a:r>
            <a:br/>
            <a:r>
              <a:t>• Submittals &amp; FAT (1.3, 1.4): 120 hr</a:t>
            </a:r>
            <a:br/>
            <a:r>
              <a:t>• Installation (3.0): 3,336 hr</a:t>
            </a:r>
            <a:br/>
            <a:r>
              <a:t>• Programming (4.1): 219 hr</a:t>
            </a:r>
            <a:br/>
            <a:r>
              <a:t>• Graphics (4.2): 140 hr</a:t>
            </a:r>
            <a:br/>
            <a:r>
              <a:t>• Testing &amp; Commissioning (5.x): 313 hr</a:t>
            </a:r>
            <a:br/>
            <a:r>
              <a:t>• SAT + Docs + Training (5.5–7, 6.x): 200 hr</a:t>
            </a:r>
            <a:br/>
            <a:br/>
            <a:r>
              <a:t>Total: 4,648 hours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Quality and Commissioning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Engineering, factory, and site quality stages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ENGINEERING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All submittals peer-reviewed; panel general arrangement drawings signed by engineer of record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MATERIAL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Tier-1 brand selection; factory-tested controllers; FRLS-compliant cabling per fire code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FACTORY ACCEPTANCE TEST (Week 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Demonstration of programming, graphics, BACnet integration, redundancy failover at vendor facility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INSTALLATION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Site supervision by BMS technician at all times during cable pulling and panel installation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COMMISSIONING (Weeks 12–15)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P2P coverage of physical I/O — every point calibrated and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functional test coverage of equipment — every sequence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Cross-system integrated commissioning — all chiller-AHU-DOAS-energy savings sequences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SITE ACCEPTANCE TEST (Week 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Live demonstration with Owner's representative; warranty commences upon SAT signature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Warranty and Post-handover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Two-year coverage from handover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WARRANTY PERIOD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manufacturer warranty (per equipment vendor)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on-site defect liability by ourselves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DURING ON-SITE DEFECT LIABILITY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Site visits in response to fault calls within 24 hours of report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Replacement of any defective BMS-supplied component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Programming or graphics adjustments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Software updates within manufacturer's release schedule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Telephone support during business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OPTIONAL EXTENSIONS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preventive maintenance contract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Vendor factory training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Spare-parts inventory beyond warranty stock — quote on request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Commercial Summary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Pricing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All values in Philippine Pesos (PHP)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Base proposal cost (material + labor +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13,609,435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Overhead and margin (20%)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2,721,887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Contingency reserve (7.5%)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1,224,849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Sub-total before VAT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17,556,171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VAT (12%)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2,106,741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GRAND TOTAL (VAT-inclusive)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19,662,912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1.  Our understanding of your project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2.  System architecture overview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3.  Scope of supply (equipment + services)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4.  Project schedule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5.  Quality and commissioning approach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6.  Commercial summary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7.  Stated assumptions and clarifications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8.  Why partner with us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9.  Next steps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Cost Breakdown by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Material supply represents the largest cost component (~71%)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743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Section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 of base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1.0 Project Management &amp;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1,688,000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12.4%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2.0 Material Supply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10,204,670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75.0%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 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749,875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5.5%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4.0 Programming &amp; Configuration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490,160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5.0 Testing &amp;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385,530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2.8%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6.0 Training &amp;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91,200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0.7%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Base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13,609,435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100.0%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Payment Milestones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Aligned with manpower and material delivery cycles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9476" y="169164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5943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Trigger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Mobilization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Upon PO + signed contract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Engineering complete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Submittals approved (Week 4)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Long-lead materials 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5–6)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Standard materials delivered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6–7)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Installation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Mech-ready at Week 12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T&amp;C complete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Customer SAT signed (Week 15)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Handover + warranty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Documentation accepted (Week 16)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Optional Items (Quote on Request)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Available add-ons not in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1-year preventive maintenance contract (post-warranty)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Quarterly site visits + emergency call-out + spare-parts replenishment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FDAS (Fire Detection &amp; Alarm)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BACnet/Modbus from fire panel + smoke control sequences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PMS (Property Management System)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Guestroom occupancy → BMS for fan-coil unit control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Additional administrator training (8 hr session)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~PHP 30,000 per session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Vendor factory training (overseas)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Quote on request, varies by vendor and location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Spare-parts inventory beyond warranty stock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5% of critical-replacement items, quote on request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Stated Assumptions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Top Stated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These form the basis of our proposal — confirmation will refine accordingly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029200"/>
                <a:gridCol w="2743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Default assumed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Sensitivity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Project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Greenfield (per technical docs)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±30% if retrofit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Schedule duration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weeks PO →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+20-30% if shorter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Working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Standard daytime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+15% if night-work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Per-guestroom FCUs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+30-40% if confirmed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FDAS / PMS / CCTV / ACS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+PHP 200K-500K each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Brand selection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Tier-1 BACnet IP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±15% per Q-013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Network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Isolated BMS LAN, flat 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Minor refinement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Cable lengths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 m avg run, 80 m/floor trunk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post-Q-005/Q-008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Commercial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30-day net, 10% retention, 1+1 yr warranty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per Q-014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hr operator, included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Admin/factory training as options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Open Clarification Items (RFI)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Your responses will refine our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P1 — CRITICAL (cost-swing potential &gt; 10%)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project stage (greenfield, per technical evidence)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required project duration (16 weeks assumed)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P2 — IMPORTANT (refines pricing)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contracting entity, architectural / mechanical / electrical drawings, working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P3 — USEFUL (refines pricing precision)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'TUEC' project code, integration scope, brand standardization, commercial terms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training scope, maintenance scope, CONDOTELS standard alignment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FCU scope, booster pump scope, complete BOH AHU schedule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 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Detailed RFI list (19 questions) is provided as an appendix and as a separate Word document.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Why Partner With 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Why Partner With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What sets this proposal apart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What we bring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DEPTH</a:t>
            </a:r>
            <a:br/>
            <a:r>
              <a:t>    Every quantity in this proposal traces back to your project documentation.</a:t>
            </a:r>
            <a:br/>
            <a:br/>
            <a:r>
              <a:t>• OPEN STANDARDS</a:t>
            </a:r>
            <a:br/>
            <a:r>
              <a:t>    BACnet/IP and Modbus throughout — no vendor lock-in, future-proof.</a:t>
            </a:r>
            <a:br/>
            <a:br/>
            <a:r>
              <a:t>• OPERATIONAL RELIABILITY</a:t>
            </a:r>
            <a:br/>
            <a:r>
              <a:t>    Redundant servers, UPS-backed head-end, isolated BMS LAN.</a:t>
            </a:r>
            <a:br/>
            <a:br/>
            <a:r>
              <a:t>• TRANSPARENT PRICING</a:t>
            </a:r>
            <a:br/>
            <a:r>
              <a:t>    Detailed BOQ with 86 line items, peer-reviewable rates.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How we 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AUDITABLE BASIS</a:t>
            </a:r>
            <a:br/>
            <a:r>
              <a:t>    Full working-doc package (BOQ, equipment, cable, panel schedules) provided.</a:t>
            </a:r>
            <a:br/>
            <a:br/>
            <a:r>
              <a:t>• EXPLICIT ASSUMPTIONS</a:t>
            </a:r>
            <a:br/>
            <a:r>
              <a:t>    19 stated assumptions with cost-impact tags — no hidden surprises.</a:t>
            </a:r>
            <a:br/>
            <a:br/>
            <a:r>
              <a:t>• ENERGY-SAVINGS DRIVEN</a:t>
            </a:r>
            <a:br/>
            <a:r>
              <a:t>    Pre-engineered chiller plant sequencing + demand control.</a:t>
            </a:r>
            <a:br/>
            <a:br/>
            <a:r>
              <a:t>• PROACTIVE COMMUNICATION</a:t>
            </a:r>
            <a:br/>
            <a:r>
              <a:t>    19 customer clarifications surfaced upfront for joint resolution.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Proposal Documentation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Comprehensive supporting documents accompany this presentation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876" y="1691640"/>
          <a:ext cx="11887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45920"/>
                <a:gridCol w="7040880"/>
              </a:tblGrid>
              <a:tr h="365760"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Document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Format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Content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Initial Overview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Executive summary + headline numbers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Standard Proposal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30-page narrative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Comprehensive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 + DOCX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Full enterprise-grade proposal with all appendices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Bill of Quantities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86 line items, 11 sheets, by-section breakdowns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I/O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716 BMS I/O points with full metadata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Equipment Takeoff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135 equipment instances with location/panel/supplier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Cable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200 cables, 6,810 m, by-panel breakdown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Panel Schedule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18 panels with I/O density + power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Open Items / RFI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customer clarifications with cover letter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Stated Assumptions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active assumptions with rationale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This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proposal walkthrough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Our Understanding of the Project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How we move from proposal to project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1.  YOUR REVIEW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Internal review by Megaworld engineering and commercial teams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Review of supporting working documents (Excel + Word) provided in package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2.  CLARIFICATION RESPONSES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Your team responds to the 19 clarification items (RFI document)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Priority: 2 P1 items first (project stage and schedule)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3.  PROPOSAL REFINEMENT (optional)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Based on your responses, we issue a revised proposal with refined pricing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Typically 5–7 working days for revised proposal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4.  COMMERCIAL NEGOTIATION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Final commercial terms (payment schedule, retention, warranty)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5.  PROJECT KICK-OFF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Upon Purchase Order, mobilization begins Week 1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Engineering deliverables start within 1 week of PO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AFBFD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515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We are committed to delivering a Building Management System that meets the operational and energy-efficiency objectives of the Kingsford Hotel Bacolod project.</a:t>
            </a:r>
          </a:p>
          <a:p/>
          <a:p>
            <a:pPr>
              <a:defRPr sz="2000" i="1">
                <a:solidFill>
                  <a:srgbClr val="FAFBFD"/>
                </a:solidFill>
              </a:defRPr>
            </a:pPr>
            <a:r>
              <a:t>We welcome your questions and look forward to your response.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Kingsford Hotel Bacolod —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 Megaworld Corporation new-construction development requiring a comprehensive BMS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Building characteristics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Multi-floor hotel in Bacolod City</a:t>
            </a:r>
            <a:br/>
            <a:br/>
            <a:r>
              <a:t>• Casino at the 2nd Level with dedicated MVAC</a:t>
            </a:r>
            <a:br/>
            <a:br/>
            <a:r>
              <a:t>• Amenity facilities at the 3rd Floor</a:t>
            </a:r>
            <a:br/>
            <a:br/>
            <a:r>
              <a:t>• Hotel guestrooms above the 3rd Floor</a:t>
            </a:r>
            <a:br/>
            <a:br/>
            <a:r>
              <a:t>• Food and beverage outlets with kitchen scope</a:t>
            </a:r>
            <a:br/>
            <a:br/>
            <a:r>
              <a:t>• Standard hotel back-of-house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Mechanical / electrical services in BMS scope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Centralised chilled-water plant (Ground)</a:t>
            </a:r>
            <a:br/>
            <a:br/>
            <a:r>
              <a:t>• Hot-water generation plants (LZ + Roofdeck)</a:t>
            </a:r>
            <a:br/>
            <a:br/>
            <a:r>
              <a:t>• Steam boilers for laundry (Lower Ground)</a:t>
            </a:r>
            <a:br/>
            <a:br/>
            <a:r>
              <a:t>• Distributed ventilation across 5 zones</a:t>
            </a:r>
            <a:br/>
            <a:br/>
            <a:r>
              <a:t>• Cooling towers at Roofdeck</a:t>
            </a:r>
            <a:br/>
            <a:br/>
            <a:r>
              <a:t>• Multifunction electrical metering across 13 feeders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Reference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Our proposal is grounded in your project's official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BMS Points list (TUEC) — sheets BMS-01, BMS-02, BMS-03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Process and Instrumentation Diagrams + I/O point tabulation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R.J. Calpo &amp; Company (Engr. Reynaldo J. Calpo, PME License No. 0001784)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Construction Bulletin, dated October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EE Plan (TUEC) — Construction Bulletin No.8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Revised electrical drawings, load schedules, power riser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Mario A. Alix Philippines, Inc., dated 5 November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Megaworld MC Standards — DRC-004-2024 Revised BMS Standards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Mechanical and Plumbing Points Lists (CONDOTELS baseline)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Customer enquiry letter (Requirement.rtf)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Defines the explicit scope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Three-tier BMS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Open-standards, redundant, web-accessible, future-ready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1 — HEAD-END (BMS Server Room)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Redundant primary–standby BMS servers with 30-min UPS protection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Two operator workstations (chief engineer + front desk / shift staff)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Graphics PC + 55-inch control-room display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 server software with energy-savings optimization module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2 — NETWORK (Building backbone)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Isolated BMS LAN with single uplink to corporate network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 core managed switch + 6 edge switches across the building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OM3 fiber backbone to floor IDFs; Cat6 to BACnet-IP equipment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3 — FIELD (Plant rooms and floor zones)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18 BMS field panels with ~30 DDC controllers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BACnet-IP-native equipment: chillers, AHUs, DOAS, PAHU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Modbus power meters, BTU meter via Modbus-IP gateways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Scope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 BMS engineering basis in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474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BMS I/O points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59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Equipment instances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11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Field panels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20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DDC controllers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Subsystems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17 IDFs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Locations served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6,810 m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Total cable estimated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Power meters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Operator graphic pages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Scope of Supply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